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78" r:id="rId5"/>
    <p:sldId id="2650" r:id="rId6"/>
    <p:sldId id="2652" r:id="rId7"/>
    <p:sldId id="277" r:id="rId8"/>
    <p:sldId id="2669" r:id="rId9"/>
    <p:sldId id="276" r:id="rId10"/>
    <p:sldId id="2649" r:id="rId11"/>
    <p:sldId id="268" r:id="rId12"/>
    <p:sldId id="2564" r:id="rId13"/>
    <p:sldId id="2673" r:id="rId14"/>
    <p:sldId id="259" r:id="rId15"/>
    <p:sldId id="260" r:id="rId16"/>
    <p:sldId id="261" r:id="rId17"/>
    <p:sldId id="2698" r:id="rId18"/>
    <p:sldId id="2651" r:id="rId19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8AF074-4319-4994-84D4-9C82149A2AFE}" v="30" dt="2025-03-17T01:23:35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1" autoAdjust="0"/>
    <p:restoredTop sz="94660"/>
  </p:normalViewPr>
  <p:slideViewPr>
    <p:cSldViewPr snapToGrid="0">
      <p:cViewPr>
        <p:scale>
          <a:sx n="90" d="100"/>
          <a:sy n="90" d="100"/>
        </p:scale>
        <p:origin x="-460" y="-4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ie Boon-Bellinaso" userId="1zkX5HxLcgziW7IzyWNMfdXmSlvTOu52S/mzfr8BY4I=" providerId="None" clId="Web-{1672B131-EDF1-4456-9FE8-C878C717050D}"/>
    <pc:docChg chg="addSld modSld">
      <pc:chgData name="Charlie Boon-Bellinaso" userId="1zkX5HxLcgziW7IzyWNMfdXmSlvTOu52S/mzfr8BY4I=" providerId="None" clId="Web-{1672B131-EDF1-4456-9FE8-C878C717050D}" dt="2025-03-13T16:43:05.287" v="4" actId="20577"/>
      <pc:docMkLst>
        <pc:docMk/>
      </pc:docMkLst>
      <pc:sldChg chg="modSp add">
        <pc:chgData name="Charlie Boon-Bellinaso" userId="1zkX5HxLcgziW7IzyWNMfdXmSlvTOu52S/mzfr8BY4I=" providerId="None" clId="Web-{1672B131-EDF1-4456-9FE8-C878C717050D}" dt="2025-03-13T16:43:05.287" v="4" actId="20577"/>
        <pc:sldMkLst>
          <pc:docMk/>
          <pc:sldMk cId="3466296273" sldId="259"/>
        </pc:sldMkLst>
        <pc:spChg chg="mod">
          <ac:chgData name="Charlie Boon-Bellinaso" userId="1zkX5HxLcgziW7IzyWNMfdXmSlvTOu52S/mzfr8BY4I=" providerId="None" clId="Web-{1672B131-EDF1-4456-9FE8-C878C717050D}" dt="2025-03-13T16:43:05.287" v="4" actId="20577"/>
          <ac:spMkLst>
            <pc:docMk/>
            <pc:sldMk cId="3466296273" sldId="259"/>
            <ac:spMk id="8" creationId="{0E4832B5-A523-91BF-1A22-B28CCF9DE8A1}"/>
          </ac:spMkLst>
        </pc:spChg>
      </pc:sldChg>
      <pc:sldChg chg="add">
        <pc:chgData name="Charlie Boon-Bellinaso" userId="1zkX5HxLcgziW7IzyWNMfdXmSlvTOu52S/mzfr8BY4I=" providerId="None" clId="Web-{1672B131-EDF1-4456-9FE8-C878C717050D}" dt="2025-03-13T16:42:12.362" v="1"/>
        <pc:sldMkLst>
          <pc:docMk/>
          <pc:sldMk cId="272355862" sldId="260"/>
        </pc:sldMkLst>
      </pc:sldChg>
      <pc:sldChg chg="add">
        <pc:chgData name="Charlie Boon-Bellinaso" userId="1zkX5HxLcgziW7IzyWNMfdXmSlvTOu52S/mzfr8BY4I=" providerId="None" clId="Web-{1672B131-EDF1-4456-9FE8-C878C717050D}" dt="2025-03-13T16:42:12.377" v="2"/>
        <pc:sldMkLst>
          <pc:docMk/>
          <pc:sldMk cId="37845543" sldId="261"/>
        </pc:sldMkLst>
      </pc:sldChg>
    </pc:docChg>
  </pc:docChgLst>
  <pc:docChgLst>
    <pc:chgData name="Charlie Boon-Bellinaso" userId="1zkX5HxLcgziW7IzyWNMfdXmSlvTOu52S/mzfr8BY4I=" providerId="None" clId="Web-{138AF074-4319-4994-84D4-9C82149A2AFE}"/>
    <pc:docChg chg="modSld">
      <pc:chgData name="Charlie Boon-Bellinaso" userId="1zkX5HxLcgziW7IzyWNMfdXmSlvTOu52S/mzfr8BY4I=" providerId="None" clId="Web-{138AF074-4319-4994-84D4-9C82149A2AFE}" dt="2025-03-17T01:23:35.056" v="14" actId="1076"/>
      <pc:docMkLst>
        <pc:docMk/>
      </pc:docMkLst>
      <pc:sldChg chg="modSp">
        <pc:chgData name="Charlie Boon-Bellinaso" userId="1zkX5HxLcgziW7IzyWNMfdXmSlvTOu52S/mzfr8BY4I=" providerId="None" clId="Web-{138AF074-4319-4994-84D4-9C82149A2AFE}" dt="2025-03-17T01:17:49.419" v="10" actId="20577"/>
        <pc:sldMkLst>
          <pc:docMk/>
          <pc:sldMk cId="3466296273" sldId="259"/>
        </pc:sldMkLst>
        <pc:spChg chg="mod">
          <ac:chgData name="Charlie Boon-Bellinaso" userId="1zkX5HxLcgziW7IzyWNMfdXmSlvTOu52S/mzfr8BY4I=" providerId="None" clId="Web-{138AF074-4319-4994-84D4-9C82149A2AFE}" dt="2025-03-17T01:17:49.419" v="10" actId="20577"/>
          <ac:spMkLst>
            <pc:docMk/>
            <pc:sldMk cId="3466296273" sldId="259"/>
            <ac:spMk id="7" creationId="{4BA36BA2-A803-720B-A883-8363135C06AD}"/>
          </ac:spMkLst>
        </pc:spChg>
        <pc:spChg chg="mod">
          <ac:chgData name="Charlie Boon-Bellinaso" userId="1zkX5HxLcgziW7IzyWNMfdXmSlvTOu52S/mzfr8BY4I=" providerId="None" clId="Web-{138AF074-4319-4994-84D4-9C82149A2AFE}" dt="2025-03-17T01:17:38.309" v="7" actId="20577"/>
          <ac:spMkLst>
            <pc:docMk/>
            <pc:sldMk cId="3466296273" sldId="259"/>
            <ac:spMk id="8" creationId="{0E4832B5-A523-91BF-1A22-B28CCF9DE8A1}"/>
          </ac:spMkLst>
        </pc:spChg>
        <pc:spChg chg="mod">
          <ac:chgData name="Charlie Boon-Bellinaso" userId="1zkX5HxLcgziW7IzyWNMfdXmSlvTOu52S/mzfr8BY4I=" providerId="None" clId="Web-{138AF074-4319-4994-84D4-9C82149A2AFE}" dt="2025-03-17T01:17:43.012" v="9" actId="20577"/>
          <ac:spMkLst>
            <pc:docMk/>
            <pc:sldMk cId="3466296273" sldId="259"/>
            <ac:spMk id="9" creationId="{DA9E4DF5-8FED-D8F0-3781-2BF31D0B73DC}"/>
          </ac:spMkLst>
        </pc:spChg>
        <pc:spChg chg="mod">
          <ac:chgData name="Charlie Boon-Bellinaso" userId="1zkX5HxLcgziW7IzyWNMfdXmSlvTOu52S/mzfr8BY4I=" providerId="None" clId="Web-{138AF074-4319-4994-84D4-9C82149A2AFE}" dt="2025-03-17T01:17:35.106" v="6" actId="20577"/>
          <ac:spMkLst>
            <pc:docMk/>
            <pc:sldMk cId="3466296273" sldId="259"/>
            <ac:spMk id="10" creationId="{D202855D-FEF0-694E-7B3D-1F6A2FFE1B5B}"/>
          </ac:spMkLst>
        </pc:spChg>
      </pc:sldChg>
      <pc:sldChg chg="modSp">
        <pc:chgData name="Charlie Boon-Bellinaso" userId="1zkX5HxLcgziW7IzyWNMfdXmSlvTOu52S/mzfr8BY4I=" providerId="None" clId="Web-{138AF074-4319-4994-84D4-9C82149A2AFE}" dt="2025-03-17T01:23:35.056" v="14" actId="1076"/>
        <pc:sldMkLst>
          <pc:docMk/>
          <pc:sldMk cId="272355862" sldId="260"/>
        </pc:sldMkLst>
        <pc:spChg chg="mod">
          <ac:chgData name="Charlie Boon-Bellinaso" userId="1zkX5HxLcgziW7IzyWNMfdXmSlvTOu52S/mzfr8BY4I=" providerId="None" clId="Web-{138AF074-4319-4994-84D4-9C82149A2AFE}" dt="2025-03-17T01:23:35.056" v="14" actId="1076"/>
          <ac:spMkLst>
            <pc:docMk/>
            <pc:sldMk cId="272355862" sldId="260"/>
            <ac:spMk id="71" creationId="{8A360500-57A5-5C93-7EC7-42E946373D3A}"/>
          </ac:spMkLst>
        </pc:spChg>
        <pc:cxnChg chg="mod">
          <ac:chgData name="Charlie Boon-Bellinaso" userId="1zkX5HxLcgziW7IzyWNMfdXmSlvTOu52S/mzfr8BY4I=" providerId="None" clId="Web-{138AF074-4319-4994-84D4-9C82149A2AFE}" dt="2025-03-17T01:23:35.056" v="14" actId="1076"/>
          <ac:cxnSpMkLst>
            <pc:docMk/>
            <pc:sldMk cId="272355862" sldId="260"/>
            <ac:cxnSpMk id="70" creationId="{B3E5B92E-DC02-232E-A695-ACFCCF243A04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CC03D-3A17-4DA4-AAC0-35F823A329FE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CC2C0-53B6-42DC-B691-633B85C4975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5489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24BE1-3E34-9B1F-0DDA-854302C7C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3339ECCC-4953-F925-5F1F-A712B73E65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6EB5E9DB-B759-5187-B6C0-25C5ADF23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98465BB-28CF-461E-FF27-BF75CD604F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A752B6-D812-1644-809B-4CB6DEA86715}" type="slidenum">
              <a:rPr lang="nb-NO" smtClean="0"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33194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3E6920-CC94-034D-99EF-187073C96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A01E2D8E-AECA-97A1-7ECB-4C718D2256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EAA7BEC-D7DE-DE9E-373F-2C97C407F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11852EC-6070-5939-47C6-CDECDD80F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1126414-A9EF-036B-CF08-678FC39EF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27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D4DB83-22FD-0C33-5EA0-12F7AB0B2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155B32F3-023D-0209-48CA-F86073278F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B2EF0B-877F-702B-FAF2-990F967A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CA56CF1-4AEB-D9DF-EC3B-FA968531D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15000A9-9B3A-13BF-42FF-1B9154BF9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0769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D859C517-8E45-84AE-A177-5E3121AFB2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FF3CDA1C-E118-56F7-6F60-3B1CF55FF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4ADA8B2-33BF-7771-CBFE-562C0193D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9046C1A-443C-DE9A-35DE-796F31A7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ACB3697-2F42-86F0-D319-D5C4AFFDB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8394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7F5BA72-9C08-2D47-BD58-C879E1757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1123952"/>
            <a:ext cx="11049000" cy="618067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E5BD63C-04C1-0842-9BC8-86552E6CF94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3100" y="1989667"/>
            <a:ext cx="11049000" cy="4222752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245527" indent="-245527">
              <a:buFont typeface="Arial" panose="020B0604020202020204" pitchFamily="34" charset="0"/>
              <a:buChar char="•"/>
              <a:tabLst/>
              <a:defRPr sz="2667"/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D614DC5A-DEE8-E740-BCCF-A9361FB74BA1}"/>
              </a:ext>
            </a:extLst>
          </p:cNvPr>
          <p:cNvSpPr txBox="1"/>
          <p:nvPr userDrawn="1"/>
        </p:nvSpPr>
        <p:spPr>
          <a:xfrm>
            <a:off x="-28022" y="-366002"/>
            <a:ext cx="5531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2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Tittel og innhold</a:t>
            </a:r>
            <a:endParaRPr kumimoji="0" lang="nb-NO" sz="1200" b="0" i="1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Franklin Gothic Medium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3342D20-DBF4-E848-9629-13E1711C4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8135" y="6368062"/>
            <a:ext cx="343949" cy="22224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67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334FB63-2F9F-7342-A585-059C0048F1BB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FEF0334-43D0-F043-9FB0-460AEA1C91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990668" y="6368062"/>
            <a:ext cx="1731433" cy="22224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67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r"/>
            <a:fld id="{428210E4-A18C-DB41-8504-41D57B500F94}" type="datetime1">
              <a:rPr lang="nb-NO" smtClean="0"/>
              <a:pPr algn="r"/>
              <a:t>09.05.2025</a:t>
            </a:fld>
            <a:endParaRPr lang="nb-NO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943F12CC-73C9-3642-AEB2-C4C168591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3101" y="6368062"/>
            <a:ext cx="9262531" cy="22224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67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4093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89882F2-DA18-63AF-5A61-B57B30D59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11F383-64E7-A19A-31A8-D07407EF7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2D10E59-0759-65FA-C462-E4612996B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FF478B5-9FBF-3C8A-20E7-C60EA9303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D6D737F-10F0-4EFC-F0A3-58D5EA674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673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299AD2-D673-60AB-0A11-2D81CD40B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9294A43-5A67-C4B6-97DF-4B0D2325E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FDA1397-9737-0410-6634-F88A71C1E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F20DCF-B513-01F0-22DB-6FEF478A7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53FAAF2-CA24-71B2-2582-E716C88C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929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0C2946F-ECA0-CFDA-E04E-78C2B37C6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B4956A53-D25E-B278-7C77-E8822D082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6090788-C601-C4A5-3F29-34D5AFF2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DE7EB19-53E2-1051-871D-6C6DEC07E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3AAD74A-52B0-069D-373D-AE5A4F5BC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3E764F7-86EC-49AC-29A1-06339972D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460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5629E9-BCD1-7330-8016-ED87F129A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A41E7E1-148F-E99B-32FA-53B30E4B29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9EBD5A25-270E-8F79-892B-18CCEE48D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0ABB7E95-1D50-F429-3BF1-7F15F69064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F5F36B3A-1A47-C6A4-3E30-F0ADE3A8B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4D96277D-F5B0-2E66-D9D0-258577121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F28A8BD3-6255-FCCD-2CEE-9B67F2393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FD8C58C8-FA6C-4C04-F524-1D8A87EAB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4323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0555413-8197-8C22-9D22-59D8078A0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E121637E-1F41-390A-BD90-78B61A427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A422B499-660C-053D-763B-6FA92C852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959F3B78-267C-19DD-A38E-67691BC54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83644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106154C8-FEE8-8001-483B-22974CEF2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9B0BDBEF-B31B-4BFA-9C98-802FF896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95ED58A1-8DE9-3A1A-C9D4-3ABE6871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7397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27E1F10-8202-36E9-1055-433B8E11C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83B78A3-5197-8762-9C54-880DB89BB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CD4F423-ECC0-A32F-DCA7-00E2D8FDB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EC6FE07-5F14-4B07-E5C4-C27D16B68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E3FB241-7F7B-FFD5-BD15-C7244F506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7FD06CE1-25AC-C7AF-F659-C97E22C53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6738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A1B2587-FA2E-D756-A973-33BE8E988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B72E4A0-BEAD-E990-986A-1649B8AB5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2B5A334-D8D3-386D-9F9D-F63D6E561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FC4547E-5134-8428-BF2D-9EC2BA661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CE1DB35-A5A5-9750-42DC-AC0854052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3F6F040C-52EB-45E2-5365-2E3AF9D25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9701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53CD570F-7D87-AA7C-EA73-7564846EA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F4617C1-882C-8BAE-C75E-9BC7906CD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2DBB1A2-8E03-7137-973B-D60ABF541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E53D81-344F-48B6-83B7-5E273ED7C704}" type="datetimeFigureOut">
              <a:rPr lang="nb-NO" smtClean="0"/>
              <a:t>09.05.2025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414BF59-13F7-7F06-DF52-F703EE9DC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F8B723C-AE60-C507-2D24-E21BE1234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633230-74DD-4B15-B2E8-90ABB5F72D4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396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06701-BC50-2309-D098-D3354A0BF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08E6DEB0-63D6-2E77-6345-77E4FB9F54F2}"/>
              </a:ext>
            </a:extLst>
          </p:cNvPr>
          <p:cNvSpPr/>
          <p:nvPr/>
        </p:nvSpPr>
        <p:spPr>
          <a:xfrm>
            <a:off x="868217" y="868221"/>
            <a:ext cx="10852727" cy="6188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>
                <a:solidFill>
                  <a:schemeClr val="tx1"/>
                </a:solidFill>
              </a:rPr>
              <a:t>PROCESS FOR ESTABLISHIN APPOINTING PARTY’S </a:t>
            </a:r>
            <a:r>
              <a:rPr lang="nb-NO" sz="1800" dirty="0">
                <a:solidFill>
                  <a:schemeClr val="tx1"/>
                </a:solidFill>
              </a:rPr>
              <a:t>EXCHANGE INFORMATION REQUIREMENTS 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F42BED40-5331-F01F-038F-DF4B4A3D216C}"/>
              </a:ext>
            </a:extLst>
          </p:cNvPr>
          <p:cNvSpPr/>
          <p:nvPr/>
        </p:nvSpPr>
        <p:spPr>
          <a:xfrm>
            <a:off x="1487053" y="1487051"/>
            <a:ext cx="10233891" cy="48917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13C32B25-12D1-4A8E-5928-FDC16936C987}"/>
              </a:ext>
            </a:extLst>
          </p:cNvPr>
          <p:cNvCxnSpPr/>
          <p:nvPr/>
        </p:nvCxnSpPr>
        <p:spPr>
          <a:xfrm>
            <a:off x="1487054" y="2709999"/>
            <a:ext cx="102338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05294AD2-6DF2-DFD2-5E77-DCE814B8CB4B}"/>
              </a:ext>
            </a:extLst>
          </p:cNvPr>
          <p:cNvCxnSpPr>
            <a:cxnSpLocks/>
          </p:cNvCxnSpPr>
          <p:nvPr/>
        </p:nvCxnSpPr>
        <p:spPr>
          <a:xfrm>
            <a:off x="1177636" y="3932946"/>
            <a:ext cx="10543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ktangel 14">
            <a:extLst>
              <a:ext uri="{FF2B5EF4-FFF2-40B4-BE49-F238E27FC236}">
                <a16:creationId xmlns:a16="http://schemas.microsoft.com/office/drawing/2014/main" id="{9F21A9D0-4B6B-A3FC-A4D7-A29C9C1540DD}"/>
              </a:ext>
            </a:extLst>
          </p:cNvPr>
          <p:cNvSpPr/>
          <p:nvPr/>
        </p:nvSpPr>
        <p:spPr>
          <a:xfrm rot="16200000">
            <a:off x="566161" y="1789094"/>
            <a:ext cx="1222946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nb-NO" sz="1600" dirty="0">
                <a:solidFill>
                  <a:schemeClr val="tx1"/>
                </a:solidFill>
              </a:rPr>
              <a:t>LINE ORGANI-ZATION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1C9B685-9593-CEE3-705B-C491F689C9A0}"/>
              </a:ext>
            </a:extLst>
          </p:cNvPr>
          <p:cNvSpPr/>
          <p:nvPr/>
        </p:nvSpPr>
        <p:spPr>
          <a:xfrm rot="16200000">
            <a:off x="566161" y="3012041"/>
            <a:ext cx="1222946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600" dirty="0">
                <a:solidFill>
                  <a:schemeClr val="tx1"/>
                </a:solidFill>
              </a:rPr>
              <a:t>FACILITY MANAGER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52921B4D-5250-4925-D8AB-AE795B5D4562}"/>
              </a:ext>
            </a:extLst>
          </p:cNvPr>
          <p:cNvSpPr/>
          <p:nvPr/>
        </p:nvSpPr>
        <p:spPr>
          <a:xfrm rot="16200000">
            <a:off x="566161" y="4234989"/>
            <a:ext cx="1222946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600" dirty="0">
                <a:solidFill>
                  <a:schemeClr val="tx1"/>
                </a:solidFill>
              </a:rPr>
              <a:t>PROJECT MANAGER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5334AAD2-8E3E-9E48-0AA0-1F8338BCA9F4}"/>
              </a:ext>
            </a:extLst>
          </p:cNvPr>
          <p:cNvSpPr/>
          <p:nvPr/>
        </p:nvSpPr>
        <p:spPr>
          <a:xfrm>
            <a:off x="2507045" y="1652800"/>
            <a:ext cx="517236" cy="5172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178CA967-A385-9135-8948-AB8DA82AC14A}"/>
              </a:ext>
            </a:extLst>
          </p:cNvPr>
          <p:cNvSpPr txBox="1"/>
          <p:nvPr/>
        </p:nvSpPr>
        <p:spPr>
          <a:xfrm>
            <a:off x="1487050" y="2255736"/>
            <a:ext cx="2385108" cy="43088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nb-NO" sz="1100" dirty="0" err="1"/>
              <a:t>Need</a:t>
            </a:r>
            <a:r>
              <a:rPr lang="nb-NO" sz="1100" dirty="0"/>
              <a:t> for </a:t>
            </a:r>
            <a:r>
              <a:rPr lang="nb-NO" sz="1100" dirty="0" err="1"/>
              <a:t>specifying</a:t>
            </a:r>
            <a:r>
              <a:rPr lang="nb-NO" sz="1100" dirty="0"/>
              <a:t> Exchange Information </a:t>
            </a:r>
            <a:r>
              <a:rPr lang="nb-NO" sz="1100" dirty="0" err="1"/>
              <a:t>Requirements</a:t>
            </a:r>
            <a:endParaRPr lang="nb-NO" sz="1100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D20C45F-0F2C-53F8-E389-63392FD3342A}"/>
              </a:ext>
            </a:extLst>
          </p:cNvPr>
          <p:cNvSpPr/>
          <p:nvPr/>
        </p:nvSpPr>
        <p:spPr>
          <a:xfrm>
            <a:off x="4228449" y="1555795"/>
            <a:ext cx="1431637" cy="1062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 </a:t>
            </a:r>
            <a:r>
              <a:rPr lang="nb-NO" sz="1200" dirty="0" err="1">
                <a:solidFill>
                  <a:schemeClr val="tx1"/>
                </a:solidFill>
              </a:rPr>
              <a:t>Organizational</a:t>
            </a:r>
            <a:r>
              <a:rPr lang="nb-NO" sz="1200" dirty="0">
                <a:solidFill>
                  <a:schemeClr val="tx1"/>
                </a:solidFill>
              </a:rPr>
              <a:t> 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endParaRPr lang="nb-NO" sz="1200" dirty="0">
              <a:solidFill>
                <a:schemeClr val="tx1"/>
              </a:solidFill>
            </a:endParaRPr>
          </a:p>
          <a:p>
            <a:pPr algn="ctr"/>
            <a:r>
              <a:rPr lang="nb-NO" sz="1200" dirty="0">
                <a:solidFill>
                  <a:schemeClr val="tx1"/>
                </a:solidFill>
              </a:rPr>
              <a:t>(OIR)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26ADCBC-C795-CBA1-68FB-354E06795E7B}"/>
              </a:ext>
            </a:extLst>
          </p:cNvPr>
          <p:cNvSpPr/>
          <p:nvPr/>
        </p:nvSpPr>
        <p:spPr>
          <a:xfrm>
            <a:off x="4228449" y="2802118"/>
            <a:ext cx="1431637" cy="1062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Asset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endParaRPr lang="nb-NO" sz="1200" dirty="0">
              <a:solidFill>
                <a:schemeClr val="tx1"/>
              </a:solidFill>
            </a:endParaRPr>
          </a:p>
          <a:p>
            <a:pPr algn="ctr"/>
            <a:r>
              <a:rPr lang="nb-NO" sz="1200" dirty="0">
                <a:solidFill>
                  <a:schemeClr val="tx1"/>
                </a:solidFill>
              </a:rPr>
              <a:t>(AIR)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832F3918-EE1B-BCB8-93DC-82340FB91601}"/>
              </a:ext>
            </a:extLst>
          </p:cNvPr>
          <p:cNvSpPr/>
          <p:nvPr/>
        </p:nvSpPr>
        <p:spPr>
          <a:xfrm>
            <a:off x="6294580" y="4005108"/>
            <a:ext cx="1431637" cy="1062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Exchange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r>
              <a:rPr lang="nb-NO" sz="1200" dirty="0">
                <a:solidFill>
                  <a:schemeClr val="tx1"/>
                </a:solidFill>
              </a:rPr>
              <a:t> (EIR)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74A2496A-2624-A7CD-598E-BBBC2E55DB32}"/>
              </a:ext>
            </a:extLst>
          </p:cNvPr>
          <p:cNvSpPr/>
          <p:nvPr/>
        </p:nvSpPr>
        <p:spPr>
          <a:xfrm>
            <a:off x="10090275" y="1651682"/>
            <a:ext cx="517236" cy="51723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E6EA1CD0-11C5-3206-9A0E-D2307DD85CFD}"/>
              </a:ext>
            </a:extLst>
          </p:cNvPr>
          <p:cNvSpPr txBox="1"/>
          <p:nvPr/>
        </p:nvSpPr>
        <p:spPr>
          <a:xfrm>
            <a:off x="9173987" y="2278284"/>
            <a:ext cx="2349813" cy="43088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nb-NO" sz="1100" dirty="0">
                <a:solidFill>
                  <a:schemeClr val="tx1"/>
                </a:solidFill>
              </a:rPr>
              <a:t>Exchange Information </a:t>
            </a:r>
            <a:r>
              <a:rPr lang="nb-NO" sz="1100" dirty="0" err="1">
                <a:solidFill>
                  <a:schemeClr val="tx1"/>
                </a:solidFill>
              </a:rPr>
              <a:t>Requirements</a:t>
            </a:r>
            <a:r>
              <a:rPr lang="nb-NO" sz="1100" dirty="0">
                <a:solidFill>
                  <a:schemeClr val="tx1"/>
                </a:solidFill>
              </a:rPr>
              <a:t> </a:t>
            </a:r>
            <a:r>
              <a:rPr lang="nb-NO" sz="1100" dirty="0" err="1">
                <a:solidFill>
                  <a:schemeClr val="tx1"/>
                </a:solidFill>
              </a:rPr>
              <a:t>are</a:t>
            </a:r>
            <a:r>
              <a:rPr lang="nb-NO" sz="1100" dirty="0">
                <a:solidFill>
                  <a:schemeClr val="tx1"/>
                </a:solidFill>
              </a:rPr>
              <a:t> </a:t>
            </a:r>
            <a:r>
              <a:rPr lang="nb-NO" sz="1100" dirty="0" err="1">
                <a:solidFill>
                  <a:schemeClr val="tx1"/>
                </a:solidFill>
              </a:rPr>
              <a:t>specified</a:t>
            </a:r>
            <a:endParaRPr lang="nb-NO" sz="1100" dirty="0"/>
          </a:p>
        </p:txBody>
      </p:sp>
      <p:cxnSp>
        <p:nvCxnSpPr>
          <p:cNvPr id="41" name="Rett pilkobling 40">
            <a:extLst>
              <a:ext uri="{FF2B5EF4-FFF2-40B4-BE49-F238E27FC236}">
                <a16:creationId xmlns:a16="http://schemas.microsoft.com/office/drawing/2014/main" id="{C853DA80-A671-A9EF-8B7A-2BB63EAFF7F8}"/>
              </a:ext>
            </a:extLst>
          </p:cNvPr>
          <p:cNvCxnSpPr>
            <a:cxnSpLocks/>
            <a:stCxn id="8" idx="3"/>
            <a:endCxn id="25" idx="1"/>
          </p:cNvCxnSpPr>
          <p:nvPr/>
        </p:nvCxnSpPr>
        <p:spPr>
          <a:xfrm>
            <a:off x="5660085" y="4532732"/>
            <a:ext cx="634495" cy="34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Kobling: vinkel 42">
            <a:extLst>
              <a:ext uri="{FF2B5EF4-FFF2-40B4-BE49-F238E27FC236}">
                <a16:creationId xmlns:a16="http://schemas.microsoft.com/office/drawing/2014/main" id="{034A102C-8FFD-22EA-5C09-571F056A33B2}"/>
              </a:ext>
            </a:extLst>
          </p:cNvPr>
          <p:cNvCxnSpPr>
            <a:cxnSpLocks/>
            <a:stCxn id="22" idx="3"/>
            <a:endCxn id="25" idx="0"/>
          </p:cNvCxnSpPr>
          <p:nvPr/>
        </p:nvCxnSpPr>
        <p:spPr>
          <a:xfrm>
            <a:off x="5660086" y="3333161"/>
            <a:ext cx="1350313" cy="671947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Rett pilkobling 47">
            <a:extLst>
              <a:ext uri="{FF2B5EF4-FFF2-40B4-BE49-F238E27FC236}">
                <a16:creationId xmlns:a16="http://schemas.microsoft.com/office/drawing/2014/main" id="{A2F761A5-5EC7-7D67-ECD9-43B62A7A864A}"/>
              </a:ext>
            </a:extLst>
          </p:cNvPr>
          <p:cNvCxnSpPr>
            <a:cxnSpLocks/>
            <a:stCxn id="18" idx="6"/>
          </p:cNvCxnSpPr>
          <p:nvPr/>
        </p:nvCxnSpPr>
        <p:spPr>
          <a:xfrm>
            <a:off x="3024281" y="1911418"/>
            <a:ext cx="1204168" cy="0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Kobling: vinkel 63">
            <a:extLst>
              <a:ext uri="{FF2B5EF4-FFF2-40B4-BE49-F238E27FC236}">
                <a16:creationId xmlns:a16="http://schemas.microsoft.com/office/drawing/2014/main" id="{D04CAD97-4E79-B599-3FFB-5E990A9D9D51}"/>
              </a:ext>
            </a:extLst>
          </p:cNvPr>
          <p:cNvCxnSpPr>
            <a:cxnSpLocks/>
            <a:stCxn id="21" idx="3"/>
            <a:endCxn id="25" idx="0"/>
          </p:cNvCxnSpPr>
          <p:nvPr/>
        </p:nvCxnSpPr>
        <p:spPr>
          <a:xfrm>
            <a:off x="5660086" y="2086838"/>
            <a:ext cx="1350313" cy="1918270"/>
          </a:xfrm>
          <a:prstGeom prst="bentConnector2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Rektangel 7">
            <a:extLst>
              <a:ext uri="{FF2B5EF4-FFF2-40B4-BE49-F238E27FC236}">
                <a16:creationId xmlns:a16="http://schemas.microsoft.com/office/drawing/2014/main" id="{6E8778E0-B97D-B47F-6722-A92B03FBD333}"/>
              </a:ext>
            </a:extLst>
          </p:cNvPr>
          <p:cNvSpPr/>
          <p:nvPr/>
        </p:nvSpPr>
        <p:spPr>
          <a:xfrm>
            <a:off x="4228448" y="4001689"/>
            <a:ext cx="1431637" cy="1062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Project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endParaRPr lang="nb-NO" sz="1200" dirty="0">
              <a:solidFill>
                <a:schemeClr val="tx1"/>
              </a:solidFill>
            </a:endParaRPr>
          </a:p>
          <a:p>
            <a:pPr algn="ctr"/>
            <a:r>
              <a:rPr lang="nb-NO" sz="1200" dirty="0">
                <a:solidFill>
                  <a:schemeClr val="tx1"/>
                </a:solidFill>
              </a:rPr>
              <a:t>(PIR)</a:t>
            </a:r>
          </a:p>
        </p:txBody>
      </p:sp>
      <p:cxnSp>
        <p:nvCxnSpPr>
          <p:cNvPr id="6" name="Rett linje 5">
            <a:extLst>
              <a:ext uri="{FF2B5EF4-FFF2-40B4-BE49-F238E27FC236}">
                <a16:creationId xmlns:a16="http://schemas.microsoft.com/office/drawing/2014/main" id="{AF6B121E-A9A2-49E9-85E9-DD7F109F99D5}"/>
              </a:ext>
            </a:extLst>
          </p:cNvPr>
          <p:cNvCxnSpPr>
            <a:cxnSpLocks/>
          </p:cNvCxnSpPr>
          <p:nvPr/>
        </p:nvCxnSpPr>
        <p:spPr>
          <a:xfrm>
            <a:off x="1177637" y="5155878"/>
            <a:ext cx="10543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ktangel 6">
            <a:extLst>
              <a:ext uri="{FF2B5EF4-FFF2-40B4-BE49-F238E27FC236}">
                <a16:creationId xmlns:a16="http://schemas.microsoft.com/office/drawing/2014/main" id="{B130FC92-3473-893F-9EE7-D0B579F2C246}"/>
              </a:ext>
            </a:extLst>
          </p:cNvPr>
          <p:cNvSpPr/>
          <p:nvPr/>
        </p:nvSpPr>
        <p:spPr>
          <a:xfrm rot="16200000">
            <a:off x="566162" y="5457921"/>
            <a:ext cx="1222946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nb-NO" sz="1600" dirty="0">
                <a:solidFill>
                  <a:schemeClr val="tx1"/>
                </a:solidFill>
              </a:rPr>
              <a:t>EXCHANGE INFORMATION REQUIREMENTS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CAEE9093-B682-4A3D-E477-C09EE536CC7C}"/>
              </a:ext>
            </a:extLst>
          </p:cNvPr>
          <p:cNvSpPr/>
          <p:nvPr/>
        </p:nvSpPr>
        <p:spPr>
          <a:xfrm>
            <a:off x="6294580" y="5229397"/>
            <a:ext cx="1431637" cy="1062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Exchange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endParaRPr lang="nb-NO" sz="1200" dirty="0">
              <a:solidFill>
                <a:schemeClr val="tx1"/>
              </a:solidFill>
            </a:endParaRPr>
          </a:p>
        </p:txBody>
      </p:sp>
      <p:cxnSp>
        <p:nvCxnSpPr>
          <p:cNvPr id="38" name="Kobling: vinkel 37">
            <a:extLst>
              <a:ext uri="{FF2B5EF4-FFF2-40B4-BE49-F238E27FC236}">
                <a16:creationId xmlns:a16="http://schemas.microsoft.com/office/drawing/2014/main" id="{77D23920-0D9A-5F1A-E2B6-CCCC4CDC57EA}"/>
              </a:ext>
            </a:extLst>
          </p:cNvPr>
          <p:cNvCxnSpPr>
            <a:cxnSpLocks/>
            <a:stCxn id="36" idx="3"/>
            <a:endCxn id="26" idx="2"/>
          </p:cNvCxnSpPr>
          <p:nvPr/>
        </p:nvCxnSpPr>
        <p:spPr>
          <a:xfrm flipV="1">
            <a:off x="7726217" y="1910300"/>
            <a:ext cx="2364058" cy="3850140"/>
          </a:xfrm>
          <a:prstGeom prst="bentConnector3">
            <a:avLst>
              <a:gd name="adj1" fmla="val 50000"/>
            </a:avLst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865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17F0-57C7-D7CA-A802-509B06F43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kstSylinder 87">
            <a:extLst>
              <a:ext uri="{FF2B5EF4-FFF2-40B4-BE49-F238E27FC236}">
                <a16:creationId xmlns:a16="http://schemas.microsoft.com/office/drawing/2014/main" id="{188B34FE-5F68-30A8-A16E-9723087662E7}"/>
              </a:ext>
            </a:extLst>
          </p:cNvPr>
          <p:cNvSpPr txBox="1"/>
          <p:nvPr/>
        </p:nvSpPr>
        <p:spPr>
          <a:xfrm>
            <a:off x="8988665" y="3364501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C8F9B2A-C3CB-142F-462E-EAB582D0AC19}"/>
              </a:ext>
            </a:extLst>
          </p:cNvPr>
          <p:cNvSpPr/>
          <p:nvPr/>
        </p:nvSpPr>
        <p:spPr>
          <a:xfrm>
            <a:off x="3455554" y="1714524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Authoring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ARC</a:t>
            </a:r>
          </a:p>
        </p:txBody>
      </p:sp>
      <p:cxnSp>
        <p:nvCxnSpPr>
          <p:cNvPr id="5" name="Kobling: vinkel 4">
            <a:extLst>
              <a:ext uri="{FF2B5EF4-FFF2-40B4-BE49-F238E27FC236}">
                <a16:creationId xmlns:a16="http://schemas.microsoft.com/office/drawing/2014/main" id="{C8456390-8D74-0CF7-C207-20F5DD52F785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5663771" y="1957175"/>
            <a:ext cx="760614" cy="13894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ktangel 5">
            <a:extLst>
              <a:ext uri="{FF2B5EF4-FFF2-40B4-BE49-F238E27FC236}">
                <a16:creationId xmlns:a16="http://schemas.microsoft.com/office/drawing/2014/main" id="{46C33E06-721D-596D-6864-C042F3C34DBA}"/>
              </a:ext>
            </a:extLst>
          </p:cNvPr>
          <p:cNvSpPr/>
          <p:nvPr/>
        </p:nvSpPr>
        <p:spPr>
          <a:xfrm>
            <a:off x="3455554" y="2409231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Authoring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AE3D19B-1898-E133-7F1D-07D50826686C}"/>
              </a:ext>
            </a:extLst>
          </p:cNvPr>
          <p:cNvSpPr/>
          <p:nvPr/>
        </p:nvSpPr>
        <p:spPr>
          <a:xfrm>
            <a:off x="3455554" y="310393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Authoring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FCD3CCB-C553-643B-BB2E-7E4D6F63DC13}"/>
              </a:ext>
            </a:extLst>
          </p:cNvPr>
          <p:cNvSpPr/>
          <p:nvPr/>
        </p:nvSpPr>
        <p:spPr>
          <a:xfrm>
            <a:off x="3455554" y="3785035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Authoring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 and MEC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2C68119-CDF4-7C7C-1189-AE3389BBC54F}"/>
              </a:ext>
            </a:extLst>
          </p:cNvPr>
          <p:cNvSpPr/>
          <p:nvPr/>
        </p:nvSpPr>
        <p:spPr>
          <a:xfrm>
            <a:off x="3455554" y="446439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Authoring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61326DE-6E37-2DD9-CDFB-545D3B614AE5}"/>
              </a:ext>
            </a:extLst>
          </p:cNvPr>
          <p:cNvSpPr/>
          <p:nvPr/>
        </p:nvSpPr>
        <p:spPr>
          <a:xfrm>
            <a:off x="6424385" y="310393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Management System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6E35BC5-4D99-1759-86DE-2E3A83CA9E2F}"/>
              </a:ext>
            </a:extLst>
          </p:cNvPr>
          <p:cNvSpPr/>
          <p:nvPr/>
        </p:nvSpPr>
        <p:spPr>
          <a:xfrm>
            <a:off x="9373424" y="310393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endParaRPr lang="nb-NO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DF84506-286B-01F2-848C-E68ACBDA9A83}"/>
              </a:ext>
            </a:extLst>
          </p:cNvPr>
          <p:cNvSpPr/>
          <p:nvPr/>
        </p:nvSpPr>
        <p:spPr>
          <a:xfrm>
            <a:off x="9373424" y="240878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endParaRPr lang="nb-NO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0B90FAB-AAFC-B5D4-88AE-561715BB9ED5}"/>
              </a:ext>
            </a:extLst>
          </p:cNvPr>
          <p:cNvSpPr/>
          <p:nvPr/>
        </p:nvSpPr>
        <p:spPr>
          <a:xfrm>
            <a:off x="9373424" y="1714524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viewer</a:t>
            </a:r>
            <a:endParaRPr lang="nb-NO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Kobling: vinkel 16">
            <a:extLst>
              <a:ext uri="{FF2B5EF4-FFF2-40B4-BE49-F238E27FC236}">
                <a16:creationId xmlns:a16="http://schemas.microsoft.com/office/drawing/2014/main" id="{43843431-88EA-9737-9A3E-E7E13984D657}"/>
              </a:ext>
            </a:extLst>
          </p:cNvPr>
          <p:cNvCxnSpPr>
            <a:cxnSpLocks/>
            <a:stCxn id="6" idx="3"/>
            <a:endCxn id="11" idx="1"/>
          </p:cNvCxnSpPr>
          <p:nvPr/>
        </p:nvCxnSpPr>
        <p:spPr>
          <a:xfrm>
            <a:off x="5663771" y="2651882"/>
            <a:ext cx="760614" cy="694707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Kobling: vinkel 17">
            <a:extLst>
              <a:ext uri="{FF2B5EF4-FFF2-40B4-BE49-F238E27FC236}">
                <a16:creationId xmlns:a16="http://schemas.microsoft.com/office/drawing/2014/main" id="{D9E8F599-C537-E20C-4595-9D06DDB72418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 flipV="1">
            <a:off x="5663771" y="3346589"/>
            <a:ext cx="760614" cy="681097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Kobling: vinkel 18">
            <a:extLst>
              <a:ext uri="{FF2B5EF4-FFF2-40B4-BE49-F238E27FC236}">
                <a16:creationId xmlns:a16="http://schemas.microsoft.com/office/drawing/2014/main" id="{8FE8F18A-41A0-180B-1640-2E19A29B2A44}"/>
              </a:ext>
            </a:extLst>
          </p:cNvPr>
          <p:cNvCxnSpPr>
            <a:cxnSpLocks/>
            <a:stCxn id="11" idx="3"/>
            <a:endCxn id="16" idx="1"/>
          </p:cNvCxnSpPr>
          <p:nvPr/>
        </p:nvCxnSpPr>
        <p:spPr>
          <a:xfrm flipV="1">
            <a:off x="8632602" y="1957175"/>
            <a:ext cx="740822" cy="1389414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Kobling: vinkel 19">
            <a:extLst>
              <a:ext uri="{FF2B5EF4-FFF2-40B4-BE49-F238E27FC236}">
                <a16:creationId xmlns:a16="http://schemas.microsoft.com/office/drawing/2014/main" id="{D26E8574-CE77-2EFE-017B-B0D3C7D00D97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 flipV="1">
            <a:off x="5663771" y="3346589"/>
            <a:ext cx="760614" cy="1360460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Rett pilkobling 30">
            <a:extLst>
              <a:ext uri="{FF2B5EF4-FFF2-40B4-BE49-F238E27FC236}">
                <a16:creationId xmlns:a16="http://schemas.microsoft.com/office/drawing/2014/main" id="{208F4543-2127-9B7A-1E48-A65844C82029}"/>
              </a:ext>
            </a:extLst>
          </p:cNvPr>
          <p:cNvCxnSpPr>
            <a:stCxn id="7" idx="3"/>
            <a:endCxn id="11" idx="1"/>
          </p:cNvCxnSpPr>
          <p:nvPr/>
        </p:nvCxnSpPr>
        <p:spPr>
          <a:xfrm>
            <a:off x="5663771" y="3346589"/>
            <a:ext cx="760614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Rett pilkobling 32">
            <a:extLst>
              <a:ext uri="{FF2B5EF4-FFF2-40B4-BE49-F238E27FC236}">
                <a16:creationId xmlns:a16="http://schemas.microsoft.com/office/drawing/2014/main" id="{6C6C15AF-7FFA-AA4E-87E6-48341FC4B928}"/>
              </a:ext>
            </a:extLst>
          </p:cNvPr>
          <p:cNvCxnSpPr>
            <a:stCxn id="11" idx="3"/>
            <a:endCxn id="14" idx="1"/>
          </p:cNvCxnSpPr>
          <p:nvPr/>
        </p:nvCxnSpPr>
        <p:spPr>
          <a:xfrm>
            <a:off x="8632602" y="3346589"/>
            <a:ext cx="740822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Kobling: vinkel 33">
            <a:extLst>
              <a:ext uri="{FF2B5EF4-FFF2-40B4-BE49-F238E27FC236}">
                <a16:creationId xmlns:a16="http://schemas.microsoft.com/office/drawing/2014/main" id="{EF4F0352-F688-BF04-9FBD-76A51B36FBD8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 flipV="1">
            <a:off x="8632602" y="2651439"/>
            <a:ext cx="740822" cy="695150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kstSylinder 48">
            <a:extLst>
              <a:ext uri="{FF2B5EF4-FFF2-40B4-BE49-F238E27FC236}">
                <a16:creationId xmlns:a16="http://schemas.microsoft.com/office/drawing/2014/main" id="{FB838225-CE2F-0B5F-CABD-438C76F00A56}"/>
              </a:ext>
            </a:extLst>
          </p:cNvPr>
          <p:cNvSpPr txBox="1"/>
          <p:nvPr/>
        </p:nvSpPr>
        <p:spPr>
          <a:xfrm>
            <a:off x="5671489" y="1982603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50" name="TekstSylinder 49">
            <a:extLst>
              <a:ext uri="{FF2B5EF4-FFF2-40B4-BE49-F238E27FC236}">
                <a16:creationId xmlns:a16="http://schemas.microsoft.com/office/drawing/2014/main" id="{CE0A73EA-7B16-03D4-78EF-61D518B80F9A}"/>
              </a:ext>
            </a:extLst>
          </p:cNvPr>
          <p:cNvSpPr txBox="1"/>
          <p:nvPr/>
        </p:nvSpPr>
        <p:spPr>
          <a:xfrm>
            <a:off x="5671489" y="2676070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E15F6C10-48B8-2350-B097-D050F5011EDD}"/>
              </a:ext>
            </a:extLst>
          </p:cNvPr>
          <p:cNvSpPr txBox="1"/>
          <p:nvPr/>
        </p:nvSpPr>
        <p:spPr>
          <a:xfrm>
            <a:off x="5671489" y="3358062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53" name="TekstSylinder 52">
            <a:extLst>
              <a:ext uri="{FF2B5EF4-FFF2-40B4-BE49-F238E27FC236}">
                <a16:creationId xmlns:a16="http://schemas.microsoft.com/office/drawing/2014/main" id="{FA446E81-C096-43C0-69CF-D572A0DA75F6}"/>
              </a:ext>
            </a:extLst>
          </p:cNvPr>
          <p:cNvSpPr txBox="1"/>
          <p:nvPr/>
        </p:nvSpPr>
        <p:spPr>
          <a:xfrm>
            <a:off x="5671489" y="4045771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54" name="TekstSylinder 53">
            <a:extLst>
              <a:ext uri="{FF2B5EF4-FFF2-40B4-BE49-F238E27FC236}">
                <a16:creationId xmlns:a16="http://schemas.microsoft.com/office/drawing/2014/main" id="{660FB43A-500F-1A30-8C31-802462B20EEF}"/>
              </a:ext>
            </a:extLst>
          </p:cNvPr>
          <p:cNvSpPr txBox="1"/>
          <p:nvPr/>
        </p:nvSpPr>
        <p:spPr>
          <a:xfrm>
            <a:off x="5671489" y="4734256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cxnSp>
        <p:nvCxnSpPr>
          <p:cNvPr id="56" name="Kobling: vinkel 55">
            <a:extLst>
              <a:ext uri="{FF2B5EF4-FFF2-40B4-BE49-F238E27FC236}">
                <a16:creationId xmlns:a16="http://schemas.microsoft.com/office/drawing/2014/main" id="{8E642B76-1107-99D0-FA60-B85CF21FCF2F}"/>
              </a:ext>
            </a:extLst>
          </p:cNvPr>
          <p:cNvCxnSpPr>
            <a:cxnSpLocks/>
            <a:stCxn id="14" idx="2"/>
            <a:endCxn id="9" idx="1"/>
          </p:cNvCxnSpPr>
          <p:nvPr/>
        </p:nvCxnSpPr>
        <p:spPr>
          <a:xfrm rot="5400000">
            <a:off x="6407640" y="637155"/>
            <a:ext cx="1117809" cy="7021979"/>
          </a:xfrm>
          <a:prstGeom prst="bentConnector4">
            <a:avLst>
              <a:gd name="adj1" fmla="val 142860"/>
              <a:gd name="adj2" fmla="val 103255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kstSylinder 58">
            <a:extLst>
              <a:ext uri="{FF2B5EF4-FFF2-40B4-BE49-F238E27FC236}">
                <a16:creationId xmlns:a16="http://schemas.microsoft.com/office/drawing/2014/main" id="{FEC10C2C-D063-5239-B130-60BC2954B9BA}"/>
              </a:ext>
            </a:extLst>
          </p:cNvPr>
          <p:cNvSpPr txBox="1"/>
          <p:nvPr/>
        </p:nvSpPr>
        <p:spPr>
          <a:xfrm>
            <a:off x="5663771" y="5192351"/>
            <a:ext cx="514924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BCF</a:t>
            </a:r>
            <a:endParaRPr lang="nb-NO" sz="800" dirty="0"/>
          </a:p>
        </p:txBody>
      </p:sp>
      <p:cxnSp>
        <p:nvCxnSpPr>
          <p:cNvPr id="64" name="Kobling: vinkel 63">
            <a:extLst>
              <a:ext uri="{FF2B5EF4-FFF2-40B4-BE49-F238E27FC236}">
                <a16:creationId xmlns:a16="http://schemas.microsoft.com/office/drawing/2014/main" id="{01EFB12C-16FF-4A8E-3A09-AB51E5CA70D7}"/>
              </a:ext>
            </a:extLst>
          </p:cNvPr>
          <p:cNvCxnSpPr>
            <a:cxnSpLocks/>
            <a:stCxn id="14" idx="2"/>
            <a:endCxn id="8" idx="1"/>
          </p:cNvCxnSpPr>
          <p:nvPr/>
        </p:nvCxnSpPr>
        <p:spPr>
          <a:xfrm rot="5400000">
            <a:off x="6747321" y="297474"/>
            <a:ext cx="438446" cy="7021979"/>
          </a:xfrm>
          <a:prstGeom prst="bentConnector4">
            <a:avLst>
              <a:gd name="adj1" fmla="val 363092"/>
              <a:gd name="adj2" fmla="val 103255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Kobling: vinkel 64">
            <a:extLst>
              <a:ext uri="{FF2B5EF4-FFF2-40B4-BE49-F238E27FC236}">
                <a16:creationId xmlns:a16="http://schemas.microsoft.com/office/drawing/2014/main" id="{30AB157C-EBB3-9FFA-7BCE-063529E155DF}"/>
              </a:ext>
            </a:extLst>
          </p:cNvPr>
          <p:cNvCxnSpPr>
            <a:cxnSpLocks/>
            <a:stCxn id="14" idx="2"/>
            <a:endCxn id="7" idx="1"/>
          </p:cNvCxnSpPr>
          <p:nvPr/>
        </p:nvCxnSpPr>
        <p:spPr>
          <a:xfrm rot="5400000" flipH="1">
            <a:off x="6845218" y="-43074"/>
            <a:ext cx="242651" cy="7021979"/>
          </a:xfrm>
          <a:prstGeom prst="bentConnector4">
            <a:avLst>
              <a:gd name="adj1" fmla="val -656101"/>
              <a:gd name="adj2" fmla="val 103255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Kobling: vinkel 65">
            <a:extLst>
              <a:ext uri="{FF2B5EF4-FFF2-40B4-BE49-F238E27FC236}">
                <a16:creationId xmlns:a16="http://schemas.microsoft.com/office/drawing/2014/main" id="{29C3C976-4AF4-4DDE-5007-416C951B543E}"/>
              </a:ext>
            </a:extLst>
          </p:cNvPr>
          <p:cNvCxnSpPr>
            <a:cxnSpLocks/>
            <a:stCxn id="14" idx="2"/>
            <a:endCxn id="4" idx="1"/>
          </p:cNvCxnSpPr>
          <p:nvPr/>
        </p:nvCxnSpPr>
        <p:spPr>
          <a:xfrm rot="5400000" flipH="1">
            <a:off x="6150511" y="-737781"/>
            <a:ext cx="1632065" cy="7021979"/>
          </a:xfrm>
          <a:prstGeom prst="bentConnector4">
            <a:avLst>
              <a:gd name="adj1" fmla="val -97547"/>
              <a:gd name="adj2" fmla="val 103255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Kobling: vinkel 66">
            <a:extLst>
              <a:ext uri="{FF2B5EF4-FFF2-40B4-BE49-F238E27FC236}">
                <a16:creationId xmlns:a16="http://schemas.microsoft.com/office/drawing/2014/main" id="{26541923-02F5-0612-05A9-84ACC4CA9088}"/>
              </a:ext>
            </a:extLst>
          </p:cNvPr>
          <p:cNvCxnSpPr>
            <a:cxnSpLocks/>
            <a:stCxn id="14" idx="2"/>
            <a:endCxn id="6" idx="1"/>
          </p:cNvCxnSpPr>
          <p:nvPr/>
        </p:nvCxnSpPr>
        <p:spPr>
          <a:xfrm rot="5400000" flipH="1">
            <a:off x="6497865" y="-390428"/>
            <a:ext cx="937358" cy="7021979"/>
          </a:xfrm>
          <a:prstGeom prst="bentConnector4">
            <a:avLst>
              <a:gd name="adj1" fmla="val -169843"/>
              <a:gd name="adj2" fmla="val 103255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TekstSylinder 89">
            <a:extLst>
              <a:ext uri="{FF2B5EF4-FFF2-40B4-BE49-F238E27FC236}">
                <a16:creationId xmlns:a16="http://schemas.microsoft.com/office/drawing/2014/main" id="{7B32D800-ED05-3CCC-82AB-53EE1B050E83}"/>
              </a:ext>
            </a:extLst>
          </p:cNvPr>
          <p:cNvSpPr txBox="1"/>
          <p:nvPr/>
        </p:nvSpPr>
        <p:spPr>
          <a:xfrm>
            <a:off x="8988665" y="2655642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91" name="TekstSylinder 90">
            <a:extLst>
              <a:ext uri="{FF2B5EF4-FFF2-40B4-BE49-F238E27FC236}">
                <a16:creationId xmlns:a16="http://schemas.microsoft.com/office/drawing/2014/main" id="{BEC9DE15-6247-1E18-8794-9FE229374DA1}"/>
              </a:ext>
            </a:extLst>
          </p:cNvPr>
          <p:cNvSpPr txBox="1"/>
          <p:nvPr/>
        </p:nvSpPr>
        <p:spPr>
          <a:xfrm>
            <a:off x="8988665" y="1970341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104" name="Rektangel 103">
            <a:extLst>
              <a:ext uri="{FF2B5EF4-FFF2-40B4-BE49-F238E27FC236}">
                <a16:creationId xmlns:a16="http://schemas.microsoft.com/office/drawing/2014/main" id="{B41D886A-F1E3-6A67-A0BD-E9019E43A4AE}"/>
              </a:ext>
            </a:extLst>
          </p:cNvPr>
          <p:cNvSpPr/>
          <p:nvPr/>
        </p:nvSpPr>
        <p:spPr>
          <a:xfrm>
            <a:off x="583279" y="1714524"/>
            <a:ext cx="2208217" cy="18747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ARC, LAN, STR</a:t>
            </a:r>
          </a:p>
        </p:txBody>
      </p:sp>
      <p:sp>
        <p:nvSpPr>
          <p:cNvPr id="105" name="Rektangel 104">
            <a:extLst>
              <a:ext uri="{FF2B5EF4-FFF2-40B4-BE49-F238E27FC236}">
                <a16:creationId xmlns:a16="http://schemas.microsoft.com/office/drawing/2014/main" id="{B0F03E2E-C13C-B744-FADB-03744987457D}"/>
              </a:ext>
            </a:extLst>
          </p:cNvPr>
          <p:cNvSpPr/>
          <p:nvPr/>
        </p:nvSpPr>
        <p:spPr>
          <a:xfrm>
            <a:off x="583279" y="3785035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 and MEC</a:t>
            </a: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BB3882BA-07ED-5770-B092-575507F9C425}"/>
              </a:ext>
            </a:extLst>
          </p:cNvPr>
          <p:cNvSpPr/>
          <p:nvPr/>
        </p:nvSpPr>
        <p:spPr>
          <a:xfrm>
            <a:off x="583279" y="4464398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</a:t>
            </a:r>
          </a:p>
        </p:txBody>
      </p:sp>
      <p:cxnSp>
        <p:nvCxnSpPr>
          <p:cNvPr id="108" name="Rett pilkobling 107">
            <a:extLst>
              <a:ext uri="{FF2B5EF4-FFF2-40B4-BE49-F238E27FC236}">
                <a16:creationId xmlns:a16="http://schemas.microsoft.com/office/drawing/2014/main" id="{7B0143F5-CF21-AA96-DF9C-432E7BAA7DB0}"/>
              </a:ext>
            </a:extLst>
          </p:cNvPr>
          <p:cNvCxnSpPr>
            <a:cxnSpLocks/>
            <a:stCxn id="6" idx="1"/>
            <a:endCxn id="104" idx="3"/>
          </p:cNvCxnSpPr>
          <p:nvPr/>
        </p:nvCxnSpPr>
        <p:spPr>
          <a:xfrm flipH="1">
            <a:off x="2791496" y="2651882"/>
            <a:ext cx="66405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Rett pilkobling 109">
            <a:extLst>
              <a:ext uri="{FF2B5EF4-FFF2-40B4-BE49-F238E27FC236}">
                <a16:creationId xmlns:a16="http://schemas.microsoft.com/office/drawing/2014/main" id="{9E7D4EF7-3FD7-E58E-A173-BD313D8A98C2}"/>
              </a:ext>
            </a:extLst>
          </p:cNvPr>
          <p:cNvCxnSpPr>
            <a:cxnSpLocks/>
            <a:stCxn id="8" idx="1"/>
            <a:endCxn id="105" idx="3"/>
          </p:cNvCxnSpPr>
          <p:nvPr/>
        </p:nvCxnSpPr>
        <p:spPr>
          <a:xfrm flipH="1">
            <a:off x="2791496" y="4027686"/>
            <a:ext cx="66405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5" name="Rett pilkobling 114">
            <a:extLst>
              <a:ext uri="{FF2B5EF4-FFF2-40B4-BE49-F238E27FC236}">
                <a16:creationId xmlns:a16="http://schemas.microsoft.com/office/drawing/2014/main" id="{D9257847-B785-695A-58C3-4244C7A2C93C}"/>
              </a:ext>
            </a:extLst>
          </p:cNvPr>
          <p:cNvCxnSpPr>
            <a:cxnSpLocks/>
            <a:stCxn id="9" idx="1"/>
            <a:endCxn id="106" idx="3"/>
          </p:cNvCxnSpPr>
          <p:nvPr/>
        </p:nvCxnSpPr>
        <p:spPr>
          <a:xfrm flipH="1">
            <a:off x="2791496" y="4707049"/>
            <a:ext cx="66405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6" name="TekstSylinder 115">
            <a:extLst>
              <a:ext uri="{FF2B5EF4-FFF2-40B4-BE49-F238E27FC236}">
                <a16:creationId xmlns:a16="http://schemas.microsoft.com/office/drawing/2014/main" id="{7C53D0D3-300D-7451-AC86-FC5DA408EB5D}"/>
              </a:ext>
            </a:extLst>
          </p:cNvPr>
          <p:cNvSpPr txBox="1"/>
          <p:nvPr/>
        </p:nvSpPr>
        <p:spPr>
          <a:xfrm>
            <a:off x="2830534" y="2684397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117" name="TekstSylinder 116">
            <a:extLst>
              <a:ext uri="{FF2B5EF4-FFF2-40B4-BE49-F238E27FC236}">
                <a16:creationId xmlns:a16="http://schemas.microsoft.com/office/drawing/2014/main" id="{52CFFF19-BF87-D397-F8CA-81AB0375ED12}"/>
              </a:ext>
            </a:extLst>
          </p:cNvPr>
          <p:cNvSpPr txBox="1"/>
          <p:nvPr/>
        </p:nvSpPr>
        <p:spPr>
          <a:xfrm>
            <a:off x="2830534" y="4070964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118" name="TekstSylinder 117">
            <a:extLst>
              <a:ext uri="{FF2B5EF4-FFF2-40B4-BE49-F238E27FC236}">
                <a16:creationId xmlns:a16="http://schemas.microsoft.com/office/drawing/2014/main" id="{3680BF86-00A5-631C-AF97-E3C22EAFE9C2}"/>
              </a:ext>
            </a:extLst>
          </p:cNvPr>
          <p:cNvSpPr txBox="1"/>
          <p:nvPr/>
        </p:nvSpPr>
        <p:spPr>
          <a:xfrm>
            <a:off x="2830534" y="4765888"/>
            <a:ext cx="384758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nb-NO" sz="800" dirty="0">
                <a:latin typeface="Arial" panose="020B0604020202020204" pitchFamily="34" charset="0"/>
                <a:cs typeface="Arial" panose="020B0604020202020204" pitchFamily="34" charset="0"/>
              </a:rPr>
              <a:t>IFC</a:t>
            </a:r>
            <a:endParaRPr lang="nb-NO" sz="800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792F4DC-84FC-1C8A-B674-F6155AE05767}"/>
              </a:ext>
            </a:extLst>
          </p:cNvPr>
          <p:cNvSpPr/>
          <p:nvPr/>
        </p:nvSpPr>
        <p:spPr>
          <a:xfrm>
            <a:off x="6424384" y="4949700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 System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F5C8E38B-C871-2E9A-4044-A9F32599549C}"/>
              </a:ext>
            </a:extLst>
          </p:cNvPr>
          <p:cNvSpPr/>
          <p:nvPr/>
        </p:nvSpPr>
        <p:spPr>
          <a:xfrm>
            <a:off x="6424384" y="1716847"/>
            <a:ext cx="2208217" cy="4853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b-NO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</a:t>
            </a:r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Management System</a:t>
            </a:r>
          </a:p>
        </p:txBody>
      </p:sp>
      <p:cxnSp>
        <p:nvCxnSpPr>
          <p:cNvPr id="13" name="Kobling: vinkel 12">
            <a:extLst>
              <a:ext uri="{FF2B5EF4-FFF2-40B4-BE49-F238E27FC236}">
                <a16:creationId xmlns:a16="http://schemas.microsoft.com/office/drawing/2014/main" id="{8DA44326-6919-5360-83DF-40AD3A0E4018}"/>
              </a:ext>
            </a:extLst>
          </p:cNvPr>
          <p:cNvCxnSpPr>
            <a:stCxn id="15" idx="1"/>
            <a:endCxn id="10" idx="2"/>
          </p:cNvCxnSpPr>
          <p:nvPr/>
        </p:nvCxnSpPr>
        <p:spPr>
          <a:xfrm rot="10800000">
            <a:off x="7528494" y="2202149"/>
            <a:ext cx="1844931" cy="449290"/>
          </a:xfrm>
          <a:prstGeom prst="bentConnector2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Rett pilkobling 21">
            <a:extLst>
              <a:ext uri="{FF2B5EF4-FFF2-40B4-BE49-F238E27FC236}">
                <a16:creationId xmlns:a16="http://schemas.microsoft.com/office/drawing/2014/main" id="{8228B73E-4705-CA1F-C77A-3FBF09B549FB}"/>
              </a:ext>
            </a:extLst>
          </p:cNvPr>
          <p:cNvCxnSpPr>
            <a:stCxn id="4" idx="3"/>
            <a:endCxn id="10" idx="1"/>
          </p:cNvCxnSpPr>
          <p:nvPr/>
        </p:nvCxnSpPr>
        <p:spPr>
          <a:xfrm>
            <a:off x="5663771" y="1957175"/>
            <a:ext cx="760613" cy="2323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15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A14BB-5B01-C6FD-F39F-2FC067BC0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6A480EC-362F-D431-2D83-B61847FE7156}"/>
              </a:ext>
            </a:extLst>
          </p:cNvPr>
          <p:cNvSpPr txBox="1"/>
          <p:nvPr/>
        </p:nvSpPr>
        <p:spPr>
          <a:xfrm>
            <a:off x="4254681" y="338731"/>
            <a:ext cx="2953295" cy="16389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1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1_ReadMeFirst_V1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Introduction</a:t>
            </a:r>
          </a:p>
          <a:p>
            <a:pPr algn="ctr"/>
            <a:r>
              <a:rPr lang="en-IE" sz="1400" noProof="0" dirty="0"/>
              <a:t>Read me first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b="1" noProof="0" dirty="0"/>
              <a:t>Guideline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299DDF-F61C-8603-BB4A-CF3F520139A1}"/>
              </a:ext>
            </a:extLst>
          </p:cNvPr>
          <p:cNvSpPr txBox="1"/>
          <p:nvPr/>
        </p:nvSpPr>
        <p:spPr>
          <a:xfrm>
            <a:off x="2998288" y="2328875"/>
            <a:ext cx="2512786" cy="1800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2_AppointingPartysBasisFor BIM_V1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Appointing Party’s Basis for BIM Project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b="1" noProof="0" dirty="0"/>
              <a:t>Guideline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48D96DE-EDA8-E522-F786-8A0B67A75165}"/>
              </a:ext>
            </a:extLst>
          </p:cNvPr>
          <p:cNvSpPr txBox="1"/>
          <p:nvPr/>
        </p:nvSpPr>
        <p:spPr>
          <a:xfrm>
            <a:off x="5810431" y="2325386"/>
            <a:ext cx="2512786" cy="18543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3_AgreementProcess_V1</a:t>
            </a:r>
          </a:p>
          <a:p>
            <a:pPr algn="ctr"/>
            <a:endParaRPr lang="en-IE" sz="1400" noProof="0" dirty="0"/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The Agreement Process</a:t>
            </a:r>
          </a:p>
          <a:p>
            <a:pPr algn="ctr"/>
            <a:endParaRPr lang="en-IE" sz="1400" noProof="0" dirty="0"/>
          </a:p>
          <a:p>
            <a:pPr algn="ctr"/>
            <a:endParaRPr lang="en-IE" sz="1400" noProof="0" dirty="0"/>
          </a:p>
          <a:p>
            <a:pPr algn="ctr"/>
            <a:r>
              <a:rPr lang="en-IE" sz="1400" b="1" noProof="0" dirty="0"/>
              <a:t>Guideline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BA36BA2-A803-720B-A883-8363135C06AD}"/>
              </a:ext>
            </a:extLst>
          </p:cNvPr>
          <p:cNvSpPr txBox="1"/>
          <p:nvPr/>
        </p:nvSpPr>
        <p:spPr>
          <a:xfrm>
            <a:off x="186146" y="4449472"/>
            <a:ext cx="2512786" cy="20697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IE" sz="2000" b="1" noProof="0" dirty="0"/>
              <a:t>Part </a:t>
            </a:r>
            <a:r>
              <a:rPr lang="en-IE" sz="2000" b="1" dirty="0"/>
              <a:t>2-1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2-1_EIR_V1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Exchange Information  requirements</a:t>
            </a:r>
          </a:p>
          <a:p>
            <a:pPr algn="ctr"/>
            <a:endParaRPr lang="en-IE" sz="1400" noProof="0" dirty="0"/>
          </a:p>
          <a:p>
            <a:pPr algn="ctr"/>
            <a:endParaRPr lang="en-IE" sz="1400" noProof="0" dirty="0"/>
          </a:p>
          <a:p>
            <a:pPr algn="ctr"/>
            <a:r>
              <a:rPr lang="en-IE" sz="1200" b="1" noProof="0" dirty="0"/>
              <a:t>Requirements specifications</a:t>
            </a:r>
          </a:p>
          <a:p>
            <a:pPr algn="ctr"/>
            <a:endParaRPr lang="en-IE" sz="1400" b="1" noProof="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E4832B5-A523-91BF-1A22-B28CCF9DE8A1}"/>
              </a:ext>
            </a:extLst>
          </p:cNvPr>
          <p:cNvSpPr txBox="1"/>
          <p:nvPr/>
        </p:nvSpPr>
        <p:spPr>
          <a:xfrm>
            <a:off x="5810430" y="4449472"/>
            <a:ext cx="2512786" cy="21082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IE" sz="2000" b="1" noProof="0" dirty="0"/>
              <a:t>Part 2-3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2-3_CommonDataEnvironnement_V1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Common Data Environment</a:t>
            </a:r>
          </a:p>
          <a:p>
            <a:pPr algn="ctr"/>
            <a:endParaRPr lang="en-IE" sz="1400" noProof="0" dirty="0"/>
          </a:p>
          <a:p>
            <a:pPr algn="ctr"/>
            <a:endParaRPr lang="en-IE" noProof="0" dirty="0"/>
          </a:p>
          <a:p>
            <a:pPr algn="ctr"/>
            <a:endParaRPr lang="en-IE" dirty="0"/>
          </a:p>
          <a:p>
            <a:pPr algn="ctr"/>
            <a:r>
              <a:rPr lang="en-IE" sz="1200" b="1" noProof="0" dirty="0"/>
              <a:t>Guideline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A9E4DF5-8FED-D8F0-3781-2BF31D0B73DC}"/>
              </a:ext>
            </a:extLst>
          </p:cNvPr>
          <p:cNvSpPr txBox="1"/>
          <p:nvPr/>
        </p:nvSpPr>
        <p:spPr>
          <a:xfrm>
            <a:off x="2998288" y="4449472"/>
            <a:ext cx="2512786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2-2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2-2_EIR-BEP_V1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Exchange Information  requirements (EIR) and BIM Execution plan (BEP)</a:t>
            </a:r>
          </a:p>
          <a:p>
            <a:pPr algn="ctr"/>
            <a:r>
              <a:rPr lang="en-IE" sz="1050" i="1" noProof="0" dirty="0"/>
              <a:t>Spreadsheet version</a:t>
            </a:r>
          </a:p>
          <a:p>
            <a:pPr algn="ctr"/>
            <a:endParaRPr lang="en-IE" sz="800" i="1" noProof="0" dirty="0"/>
          </a:p>
          <a:p>
            <a:pPr algn="ctr"/>
            <a:r>
              <a:rPr lang="en-IE" sz="1200" b="1" noProof="0" dirty="0"/>
              <a:t>Requirements specifications templates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202855D-FEF0-694E-7B3D-1F6A2FFE1B5B}"/>
              </a:ext>
            </a:extLst>
          </p:cNvPr>
          <p:cNvSpPr txBox="1"/>
          <p:nvPr/>
        </p:nvSpPr>
        <p:spPr>
          <a:xfrm>
            <a:off x="8622573" y="4449472"/>
            <a:ext cx="2512786" cy="20774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3-1</a:t>
            </a:r>
            <a:endParaRPr lang="en-IE" sz="1600" b="1" noProof="0" dirty="0"/>
          </a:p>
          <a:p>
            <a:pPr algn="ctr"/>
            <a:r>
              <a:rPr lang="en-IE" sz="1050" noProof="0" dirty="0"/>
              <a:t>Harmony_ 3-1_BEP_V1</a:t>
            </a:r>
          </a:p>
          <a:p>
            <a:pPr algn="ctr"/>
            <a:endParaRPr lang="en-IE" sz="1400" noProof="0" dirty="0"/>
          </a:p>
          <a:p>
            <a:pPr algn="ctr"/>
            <a:r>
              <a:rPr lang="en-IE" sz="1400" noProof="0" dirty="0"/>
              <a:t>BIM Execution Plan</a:t>
            </a:r>
          </a:p>
          <a:p>
            <a:pPr algn="ctr"/>
            <a:endParaRPr lang="en-IE" sz="1400" noProof="0" dirty="0"/>
          </a:p>
          <a:p>
            <a:pPr algn="ctr"/>
            <a:endParaRPr lang="en-IE" sz="1100" noProof="0" dirty="0"/>
          </a:p>
          <a:p>
            <a:pPr algn="ctr"/>
            <a:endParaRPr lang="en-IE" sz="1100" noProof="0" dirty="0"/>
          </a:p>
          <a:p>
            <a:pPr algn="ctr"/>
            <a:endParaRPr lang="en-IE" sz="1100" noProof="0" dirty="0"/>
          </a:p>
          <a:p>
            <a:pPr algn="ctr"/>
            <a:r>
              <a:rPr lang="en-IE" sz="1200" b="1" noProof="0" dirty="0"/>
              <a:t>Plan</a:t>
            </a:r>
          </a:p>
          <a:p>
            <a:pPr algn="ctr"/>
            <a:r>
              <a:rPr lang="en-IE" sz="1200" b="1" noProof="0" dirty="0"/>
              <a:t>Templates</a:t>
            </a:r>
          </a:p>
        </p:txBody>
      </p:sp>
    </p:spTree>
    <p:extLst>
      <p:ext uri="{BB962C8B-B14F-4D97-AF65-F5344CB8AC3E}">
        <p14:creationId xmlns:p14="http://schemas.microsoft.com/office/powerpoint/2010/main" val="3466296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448C5-D424-35F5-BAA6-37FB555F4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ZoneTexte 54">
            <a:extLst>
              <a:ext uri="{FF2B5EF4-FFF2-40B4-BE49-F238E27FC236}">
                <a16:creationId xmlns:a16="http://schemas.microsoft.com/office/drawing/2014/main" id="{74DE2FDE-12F6-BB99-F21F-D62924B34173}"/>
              </a:ext>
            </a:extLst>
          </p:cNvPr>
          <p:cNvSpPr txBox="1"/>
          <p:nvPr/>
        </p:nvSpPr>
        <p:spPr>
          <a:xfrm>
            <a:off x="1111067" y="5601253"/>
            <a:ext cx="5275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218863E-3685-BDB9-A0EC-55E5CDF8C13E}"/>
              </a:ext>
            </a:extLst>
          </p:cNvPr>
          <p:cNvSpPr txBox="1"/>
          <p:nvPr/>
        </p:nvSpPr>
        <p:spPr>
          <a:xfrm>
            <a:off x="8351428" y="-1269309"/>
            <a:ext cx="2401027" cy="83099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>
                <a:solidFill>
                  <a:schemeClr val="bg1"/>
                </a:solidFill>
              </a:rPr>
              <a:t>01</a:t>
            </a:r>
            <a:endParaRPr lang="en-IE" sz="1400" noProof="0" dirty="0">
              <a:solidFill>
                <a:schemeClr val="bg1"/>
              </a:solidFill>
            </a:endParaRPr>
          </a:p>
          <a:p>
            <a:pPr algn="ctr"/>
            <a:r>
              <a:rPr lang="en-IE" sz="1400" noProof="0" dirty="0">
                <a:solidFill>
                  <a:schemeClr val="bg1"/>
                </a:solidFill>
              </a:rPr>
              <a:t>Part 1 Introduction</a:t>
            </a:r>
          </a:p>
          <a:p>
            <a:pPr algn="ctr"/>
            <a:r>
              <a:rPr lang="en-IE" sz="1400" noProof="0" dirty="0">
                <a:solidFill>
                  <a:schemeClr val="bg1"/>
                </a:solidFill>
              </a:rPr>
              <a:t>Read me first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3EF42C6-C7E7-3B62-CF1E-C4086D64021F}"/>
              </a:ext>
            </a:extLst>
          </p:cNvPr>
          <p:cNvSpPr txBox="1"/>
          <p:nvPr/>
        </p:nvSpPr>
        <p:spPr>
          <a:xfrm>
            <a:off x="6875142" y="105913"/>
            <a:ext cx="2401027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</a:t>
            </a:r>
            <a:endParaRPr lang="en-IE" sz="1400" noProof="0" dirty="0"/>
          </a:p>
          <a:p>
            <a:pPr algn="ctr"/>
            <a:r>
              <a:rPr lang="en-IE" sz="1400" noProof="0" dirty="0"/>
              <a:t>Appointing Party’s Basis for BIM Project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38882B3-AD13-75B2-2549-D1C2D56A7BD5}"/>
              </a:ext>
            </a:extLst>
          </p:cNvPr>
          <p:cNvSpPr txBox="1"/>
          <p:nvPr/>
        </p:nvSpPr>
        <p:spPr>
          <a:xfrm>
            <a:off x="6878766" y="3302795"/>
            <a:ext cx="2401027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</a:t>
            </a:r>
            <a:endParaRPr lang="en-IE" sz="1400" noProof="0" dirty="0"/>
          </a:p>
          <a:p>
            <a:pPr algn="ctr"/>
            <a:r>
              <a:rPr lang="en-IE" sz="1400" noProof="0" dirty="0"/>
              <a:t>The Agreement Process</a:t>
            </a:r>
          </a:p>
          <a:p>
            <a:pPr algn="ctr"/>
            <a:endParaRPr lang="en-IE" sz="1400" noProof="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43197AF-DC87-EA87-F4E8-25E4EDFC9C40}"/>
              </a:ext>
            </a:extLst>
          </p:cNvPr>
          <p:cNvSpPr txBox="1"/>
          <p:nvPr/>
        </p:nvSpPr>
        <p:spPr>
          <a:xfrm>
            <a:off x="6879593" y="2182137"/>
            <a:ext cx="2401027" cy="8925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2-3</a:t>
            </a:r>
            <a:endParaRPr lang="en-IE" sz="1400" noProof="0" dirty="0"/>
          </a:p>
          <a:p>
            <a:pPr algn="ctr"/>
            <a:r>
              <a:rPr lang="en-IE" sz="1400" noProof="0" dirty="0"/>
              <a:t>Common Data Environment</a:t>
            </a:r>
          </a:p>
          <a:p>
            <a:pPr algn="ctr"/>
            <a:endParaRPr lang="en-IE" noProof="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FD4B438-D2D5-1BDC-8539-CAEF4E950769}"/>
              </a:ext>
            </a:extLst>
          </p:cNvPr>
          <p:cNvSpPr txBox="1"/>
          <p:nvPr/>
        </p:nvSpPr>
        <p:spPr>
          <a:xfrm>
            <a:off x="9586413" y="4461788"/>
            <a:ext cx="2386516" cy="8002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3-1</a:t>
            </a:r>
            <a:endParaRPr lang="en-IE" sz="1400" noProof="0" dirty="0"/>
          </a:p>
          <a:p>
            <a:pPr algn="ctr"/>
            <a:r>
              <a:rPr lang="en-IE" sz="1400" noProof="0" dirty="0"/>
              <a:t>BIM Execution Plan</a:t>
            </a:r>
            <a:endParaRPr lang="en-IE" sz="1100" noProof="0" dirty="0"/>
          </a:p>
          <a:p>
            <a:pPr algn="ctr"/>
            <a:endParaRPr lang="en-IE" sz="1200" b="1" noProof="0" dirty="0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52C0EC49-2802-149C-C0C0-9C385C23F4EF}"/>
              </a:ext>
            </a:extLst>
          </p:cNvPr>
          <p:cNvCxnSpPr>
            <a:cxnSpLocks/>
            <a:stCxn id="5" idx="2"/>
            <a:endCxn id="26" idx="0"/>
          </p:cNvCxnSpPr>
          <p:nvPr/>
        </p:nvCxnSpPr>
        <p:spPr>
          <a:xfrm>
            <a:off x="8075656" y="936910"/>
            <a:ext cx="4451" cy="2058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8D84FDF7-7A77-8FC9-9EA9-FAF42D815B9F}"/>
              </a:ext>
            </a:extLst>
          </p:cNvPr>
          <p:cNvCxnSpPr>
            <a:cxnSpLocks/>
            <a:stCxn id="8" idx="2"/>
            <a:endCxn id="6" idx="0"/>
          </p:cNvCxnSpPr>
          <p:nvPr/>
        </p:nvCxnSpPr>
        <p:spPr>
          <a:xfrm flipH="1">
            <a:off x="8079280" y="3074689"/>
            <a:ext cx="827" cy="2281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F7E6B692-52EF-26E2-0171-78F9D8C5BED2}"/>
              </a:ext>
            </a:extLst>
          </p:cNvPr>
          <p:cNvSpPr txBox="1"/>
          <p:nvPr/>
        </p:nvSpPr>
        <p:spPr>
          <a:xfrm>
            <a:off x="6879593" y="1142759"/>
            <a:ext cx="240102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2-1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002B4840-E8C2-74D4-D59E-35A1A18EFF68}"/>
              </a:ext>
            </a:extLst>
          </p:cNvPr>
          <p:cNvCxnSpPr>
            <a:cxnSpLocks/>
            <a:stCxn id="26" idx="2"/>
            <a:endCxn id="8" idx="0"/>
          </p:cNvCxnSpPr>
          <p:nvPr/>
        </p:nvCxnSpPr>
        <p:spPr>
          <a:xfrm>
            <a:off x="8080107" y="1973756"/>
            <a:ext cx="0" cy="2083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66F82D33-2BF5-0623-9E00-C8E40F7A54D0}"/>
              </a:ext>
            </a:extLst>
          </p:cNvPr>
          <p:cNvSpPr txBox="1"/>
          <p:nvPr/>
        </p:nvSpPr>
        <p:spPr>
          <a:xfrm>
            <a:off x="7523564" y="4227166"/>
            <a:ext cx="52750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600" noProof="0" dirty="0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A9AB363-2F9C-1356-2981-36B57214AB34}"/>
              </a:ext>
            </a:extLst>
          </p:cNvPr>
          <p:cNvSpPr txBox="1"/>
          <p:nvPr/>
        </p:nvSpPr>
        <p:spPr>
          <a:xfrm>
            <a:off x="272931" y="308562"/>
            <a:ext cx="65636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1. READ </a:t>
            </a:r>
            <a:r>
              <a:rPr lang="en-IE" b="1" noProof="0" dirty="0"/>
              <a:t>Part 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C4F878F-791E-BB3A-0078-DB8DD59C2AA5}"/>
              </a:ext>
            </a:extLst>
          </p:cNvPr>
          <p:cNvSpPr txBox="1"/>
          <p:nvPr/>
        </p:nvSpPr>
        <p:spPr>
          <a:xfrm>
            <a:off x="293978" y="1181353"/>
            <a:ext cx="656364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2. READ </a:t>
            </a:r>
            <a:r>
              <a:rPr lang="en-IE" b="1" noProof="0" dirty="0"/>
              <a:t>Part 2-1</a:t>
            </a:r>
          </a:p>
          <a:p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- so you know what you require from the appointed parties in your project. </a:t>
            </a:r>
            <a:endParaRPr lang="en-IE" sz="2000" noProof="0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9142CFC-911F-8022-A29C-84D1494E0F07}"/>
              </a:ext>
            </a:extLst>
          </p:cNvPr>
          <p:cNvSpPr txBox="1"/>
          <p:nvPr/>
        </p:nvSpPr>
        <p:spPr>
          <a:xfrm>
            <a:off x="308489" y="4161021"/>
            <a:ext cx="655503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5. CHOOSE</a:t>
            </a:r>
          </a:p>
          <a:p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- I</a:t>
            </a:r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 you will use “Part 2.1 Exchange Information Requirements” or in “Part 2.2 spreadsheet Exchange Information Requirements and BIM Execution Plan” to express your requirements.</a:t>
            </a:r>
            <a:endParaRPr lang="en-IE" sz="2000" noProof="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55B52B-5E4D-41A0-EC12-CAC8143C3264}"/>
              </a:ext>
            </a:extLst>
          </p:cNvPr>
          <p:cNvSpPr txBox="1"/>
          <p:nvPr/>
        </p:nvSpPr>
        <p:spPr>
          <a:xfrm>
            <a:off x="272931" y="2082891"/>
            <a:ext cx="6591321" cy="12311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3. READ AND FILL IN </a:t>
            </a:r>
            <a:r>
              <a:rPr lang="en-IE" b="1" dirty="0"/>
              <a:t>Part </a:t>
            </a:r>
            <a:r>
              <a:rPr lang="en-IE" b="1" noProof="0" dirty="0"/>
              <a:t>2-3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M</a:t>
            </a:r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ake sure to have established solutions and procedures for a Common Data Environment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Fill in information about the Common Data Environment in Part 2.3 or in the spreadsheet.</a:t>
            </a:r>
            <a:r>
              <a:rPr lang="en-IE" sz="12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CB1DD1DF-BC2F-9340-1534-1B970C6B80B4}"/>
              </a:ext>
            </a:extLst>
          </p:cNvPr>
          <p:cNvSpPr txBox="1"/>
          <p:nvPr/>
        </p:nvSpPr>
        <p:spPr>
          <a:xfrm>
            <a:off x="279464" y="3352768"/>
            <a:ext cx="6591321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4. READ </a:t>
            </a:r>
            <a:r>
              <a:rPr lang="en-IE" b="1" dirty="0"/>
              <a:t>Part </a:t>
            </a:r>
            <a:r>
              <a:rPr lang="en-IE" b="1" noProof="0" dirty="0"/>
              <a:t>3</a:t>
            </a:r>
          </a:p>
          <a:p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- M</a:t>
            </a:r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ake sure that there are no conflicts between your organization’s procurement procedures and openBIM Harmony’s approach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15D9D27-94F1-0203-9B6E-991E94AF55F1}"/>
              </a:ext>
            </a:extLst>
          </p:cNvPr>
          <p:cNvSpPr txBox="1"/>
          <p:nvPr/>
        </p:nvSpPr>
        <p:spPr>
          <a:xfrm>
            <a:off x="1111067" y="5916424"/>
            <a:ext cx="575318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FILL IN AND PROVIDE </a:t>
            </a:r>
            <a:r>
              <a:rPr lang="en-IE" b="1" dirty="0"/>
              <a:t>Part </a:t>
            </a:r>
            <a:r>
              <a:rPr lang="en-IE" b="1" noProof="0" dirty="0"/>
              <a:t>3-1 </a:t>
            </a:r>
            <a:r>
              <a:rPr lang="en-IE" noProof="0" dirty="0"/>
              <a:t>and </a:t>
            </a:r>
            <a:r>
              <a:rPr lang="en-IE" b="1" noProof="0" dirty="0"/>
              <a:t>2-1</a:t>
            </a:r>
          </a:p>
          <a:p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- Make sure that there are no conflicts between your organization’s procurement procedures and openBIM Harmony’s approach</a:t>
            </a:r>
          </a:p>
        </p:txBody>
      </p:sp>
      <p:cxnSp>
        <p:nvCxnSpPr>
          <p:cNvPr id="50" name="Connecteur : en angle 49">
            <a:extLst>
              <a:ext uri="{FF2B5EF4-FFF2-40B4-BE49-F238E27FC236}">
                <a16:creationId xmlns:a16="http://schemas.microsoft.com/office/drawing/2014/main" id="{B9B28863-5C13-B8C8-8B79-4110B179E62D}"/>
              </a:ext>
            </a:extLst>
          </p:cNvPr>
          <p:cNvCxnSpPr>
            <a:cxnSpLocks/>
            <a:stCxn id="6" idx="2"/>
            <a:endCxn id="10" idx="0"/>
          </p:cNvCxnSpPr>
          <p:nvPr/>
        </p:nvCxnSpPr>
        <p:spPr>
          <a:xfrm rot="16200000" flipH="1">
            <a:off x="9265477" y="2947594"/>
            <a:ext cx="327996" cy="270039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 : en angle 51">
            <a:extLst>
              <a:ext uri="{FF2B5EF4-FFF2-40B4-BE49-F238E27FC236}">
                <a16:creationId xmlns:a16="http://schemas.microsoft.com/office/drawing/2014/main" id="{008BC5AC-95DA-446E-0B66-96FE53F215E3}"/>
              </a:ext>
            </a:extLst>
          </p:cNvPr>
          <p:cNvCxnSpPr>
            <a:cxnSpLocks/>
            <a:stCxn id="6" idx="2"/>
          </p:cNvCxnSpPr>
          <p:nvPr/>
        </p:nvCxnSpPr>
        <p:spPr>
          <a:xfrm rot="5400000">
            <a:off x="7396909" y="4815443"/>
            <a:ext cx="1364022" cy="72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DE3B0944-E754-BF52-7401-A4A14A607BEA}"/>
              </a:ext>
            </a:extLst>
          </p:cNvPr>
          <p:cNvSpPr txBox="1"/>
          <p:nvPr/>
        </p:nvSpPr>
        <p:spPr>
          <a:xfrm>
            <a:off x="1111067" y="5104202"/>
            <a:ext cx="578874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FILL IN AND PROVIDE </a:t>
            </a:r>
            <a:r>
              <a:rPr lang="en-IE" b="1" dirty="0"/>
              <a:t>Part </a:t>
            </a:r>
            <a:r>
              <a:rPr lang="en-IE" b="1" noProof="0" dirty="0"/>
              <a:t>2-2</a:t>
            </a:r>
          </a:p>
          <a:p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- Requirement for information as part of the tendering documents</a:t>
            </a:r>
          </a:p>
        </p:txBody>
      </p:sp>
      <p:cxnSp>
        <p:nvCxnSpPr>
          <p:cNvPr id="70" name="Connecteur droit avec flèche 69">
            <a:extLst>
              <a:ext uri="{FF2B5EF4-FFF2-40B4-BE49-F238E27FC236}">
                <a16:creationId xmlns:a16="http://schemas.microsoft.com/office/drawing/2014/main" id="{B3E5B92E-DC02-232E-A695-ACFCCF243A04}"/>
              </a:ext>
            </a:extLst>
          </p:cNvPr>
          <p:cNvCxnSpPr>
            <a:cxnSpLocks/>
            <a:stCxn id="10" idx="2"/>
            <a:endCxn id="71" idx="0"/>
          </p:cNvCxnSpPr>
          <p:nvPr/>
        </p:nvCxnSpPr>
        <p:spPr>
          <a:xfrm>
            <a:off x="10779671" y="5262007"/>
            <a:ext cx="15335" cy="2225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ZoneTexte 70">
            <a:extLst>
              <a:ext uri="{FF2B5EF4-FFF2-40B4-BE49-F238E27FC236}">
                <a16:creationId xmlns:a16="http://schemas.microsoft.com/office/drawing/2014/main" id="{8A360500-57A5-5C93-7EC7-42E946373D3A}"/>
              </a:ext>
            </a:extLst>
          </p:cNvPr>
          <p:cNvSpPr txBox="1"/>
          <p:nvPr/>
        </p:nvSpPr>
        <p:spPr>
          <a:xfrm>
            <a:off x="9601748" y="5484546"/>
            <a:ext cx="2386516" cy="12618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2-1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</a:t>
            </a:r>
          </a:p>
          <a:p>
            <a:pPr algn="ctr"/>
            <a:endParaRPr lang="en-IE" sz="1400" noProof="0" dirty="0"/>
          </a:p>
          <a:p>
            <a:pPr algn="ctr"/>
            <a:endParaRPr lang="en-IE" sz="1400" noProof="0" dirty="0"/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91C259A3-F52C-A399-8E4A-0173C37FBE05}"/>
              </a:ext>
            </a:extLst>
          </p:cNvPr>
          <p:cNvSpPr txBox="1"/>
          <p:nvPr/>
        </p:nvSpPr>
        <p:spPr>
          <a:xfrm>
            <a:off x="6851192" y="5494499"/>
            <a:ext cx="2512786" cy="12618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2-2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 (EIR) and BIM Execution plan (BEP)</a:t>
            </a:r>
          </a:p>
          <a:p>
            <a:pPr algn="ctr"/>
            <a:r>
              <a:rPr lang="en-IE" sz="1400" i="1" noProof="0" dirty="0"/>
              <a:t>Spreadsheet</a:t>
            </a:r>
            <a:endParaRPr lang="en-IE" sz="800" i="1" noProof="0" dirty="0"/>
          </a:p>
        </p:txBody>
      </p:sp>
    </p:spTree>
    <p:extLst>
      <p:ext uri="{BB962C8B-B14F-4D97-AF65-F5344CB8AC3E}">
        <p14:creationId xmlns:p14="http://schemas.microsoft.com/office/powerpoint/2010/main" val="272355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0B4F0-BD09-B583-9777-33C374DA3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6D39FD1-135D-6F71-8E27-73AE443C9BB6}"/>
              </a:ext>
            </a:extLst>
          </p:cNvPr>
          <p:cNvSpPr txBox="1"/>
          <p:nvPr/>
        </p:nvSpPr>
        <p:spPr>
          <a:xfrm>
            <a:off x="6885302" y="105913"/>
            <a:ext cx="2401027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</a:t>
            </a:r>
            <a:endParaRPr lang="en-IE" sz="1400" noProof="0" dirty="0"/>
          </a:p>
          <a:p>
            <a:pPr algn="ctr"/>
            <a:r>
              <a:rPr lang="en-IE" sz="1400" noProof="0" dirty="0"/>
              <a:t>Appointing Party’s Basis for BIM Project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5702E5B-6A63-302A-C152-7D55D307FA14}"/>
              </a:ext>
            </a:extLst>
          </p:cNvPr>
          <p:cNvSpPr txBox="1"/>
          <p:nvPr/>
        </p:nvSpPr>
        <p:spPr>
          <a:xfrm>
            <a:off x="6895459" y="3787742"/>
            <a:ext cx="2401027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3-1</a:t>
            </a:r>
            <a:endParaRPr lang="en-IE" sz="1400" noProof="0" dirty="0"/>
          </a:p>
          <a:p>
            <a:pPr algn="ctr"/>
            <a:r>
              <a:rPr lang="en-IE" sz="1400" noProof="0" dirty="0"/>
              <a:t>BIM Execution Plan</a:t>
            </a:r>
            <a:endParaRPr lang="en-IE" sz="1100" noProof="0" dirty="0"/>
          </a:p>
          <a:p>
            <a:pPr algn="ctr"/>
            <a:endParaRPr lang="en-IE" sz="1600" b="1" noProof="0" dirty="0"/>
          </a:p>
          <a:p>
            <a:pPr algn="ctr"/>
            <a:endParaRPr lang="en-IE" sz="1200" b="1" noProof="0" dirty="0"/>
          </a:p>
          <a:p>
            <a:pPr algn="ctr"/>
            <a:endParaRPr lang="en-IE" sz="1400" b="1" noProof="0" dirty="0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BD25A87-A672-7C28-962C-F76E349DE372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8085816" y="936910"/>
            <a:ext cx="0" cy="2058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4072BD7D-FA89-9707-5336-B90F46AC80C9}"/>
              </a:ext>
            </a:extLst>
          </p:cNvPr>
          <p:cNvSpPr txBox="1"/>
          <p:nvPr/>
        </p:nvSpPr>
        <p:spPr>
          <a:xfrm>
            <a:off x="393927" y="308562"/>
            <a:ext cx="6326179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1. READ </a:t>
            </a:r>
            <a:r>
              <a:rPr lang="en-IE" b="1" noProof="0" dirty="0"/>
              <a:t>P</a:t>
            </a:r>
            <a:r>
              <a:rPr lang="en-IE" b="1" dirty="0"/>
              <a:t>art 2</a:t>
            </a:r>
            <a:endParaRPr lang="en-IE" b="1" noProof="0" dirty="0"/>
          </a:p>
          <a:p>
            <a:r>
              <a:rPr lang="en-IE" sz="1400" noProof="0" dirty="0"/>
              <a:t>- </a:t>
            </a:r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make sure that there are no conflicts between your organization’s tendering/offering procedures and openBIM Harmony’s approach</a:t>
            </a:r>
            <a:endParaRPr lang="en-IE" sz="1400" noProof="0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1736BAE4-4220-6E5C-4C30-8B413B0A46D0}"/>
              </a:ext>
            </a:extLst>
          </p:cNvPr>
          <p:cNvSpPr txBox="1"/>
          <p:nvPr/>
        </p:nvSpPr>
        <p:spPr>
          <a:xfrm>
            <a:off x="393928" y="1181353"/>
            <a:ext cx="6491371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2. READ </a:t>
            </a:r>
            <a:r>
              <a:rPr lang="en-IE" b="1" dirty="0"/>
              <a:t>Part 3</a:t>
            </a:r>
            <a:endParaRPr lang="en-IE" b="1" noProof="0" dirty="0"/>
          </a:p>
          <a:p>
            <a:r>
              <a:rPr lang="en-IE" sz="1400" noProof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- make sure that there are no conflicts between your organization’s tendering/offering procedures and openBIM Harmony’s approach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0BDC50D-0529-261A-14D0-3F8A925474E8}"/>
              </a:ext>
            </a:extLst>
          </p:cNvPr>
          <p:cNvSpPr txBox="1"/>
          <p:nvPr/>
        </p:nvSpPr>
        <p:spPr>
          <a:xfrm>
            <a:off x="404085" y="3806792"/>
            <a:ext cx="649137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4. OFFER A RESPONSE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To the information requirements </a:t>
            </a:r>
            <a:r>
              <a:rPr lang="en-IE" sz="1400" dirty="0"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r>
              <a:rPr lang="en-IE" sz="1400" noProof="0" dirty="0"/>
              <a:t>n 3-1</a:t>
            </a:r>
            <a:r>
              <a:rPr lang="en-IE" sz="1400" noProof="0" dirty="0">
                <a:solidFill>
                  <a:srgbClr val="FF0000"/>
                </a:solidFill>
              </a:rPr>
              <a:t> OR </a:t>
            </a:r>
            <a:r>
              <a:rPr lang="en-IE" sz="1400" noProof="0" dirty="0"/>
              <a:t>in 2-2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BDFD72F-1DC1-0AF6-1B44-5EF7024A9108}"/>
              </a:ext>
            </a:extLst>
          </p:cNvPr>
          <p:cNvSpPr txBox="1"/>
          <p:nvPr/>
        </p:nvSpPr>
        <p:spPr>
          <a:xfrm>
            <a:off x="372881" y="2255611"/>
            <a:ext cx="649137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3. READ </a:t>
            </a:r>
            <a:r>
              <a:rPr lang="en-IE" b="1" noProof="0" dirty="0"/>
              <a:t>Part</a:t>
            </a:r>
            <a:r>
              <a:rPr lang="en-IE" noProof="0" dirty="0"/>
              <a:t> </a:t>
            </a:r>
            <a:r>
              <a:rPr lang="en-IE" b="1" noProof="0" dirty="0"/>
              <a:t>2-1</a:t>
            </a:r>
            <a:r>
              <a:rPr lang="en-IE" noProof="0" dirty="0"/>
              <a:t> </a:t>
            </a:r>
            <a:r>
              <a:rPr lang="en-IE" noProof="0" dirty="0">
                <a:solidFill>
                  <a:srgbClr val="FF0000"/>
                </a:solidFill>
              </a:rPr>
              <a:t>OR</a:t>
            </a:r>
            <a:r>
              <a:rPr lang="en-IE" noProof="0" dirty="0"/>
              <a:t> </a:t>
            </a:r>
            <a:r>
              <a:rPr lang="en-IE" b="1" noProof="0" dirty="0"/>
              <a:t>2-2</a:t>
            </a:r>
            <a:r>
              <a:rPr lang="en-IE" noProof="0" dirty="0"/>
              <a:t> </a:t>
            </a:r>
            <a:r>
              <a:rPr lang="en-IE" sz="1400" noProof="0" dirty="0"/>
              <a:t>(depending on the appointing party tendering)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make sure to have understood all requirements.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Involve key resources from the potential delivery team and develop a strategy for information delivery </a:t>
            </a:r>
            <a:endParaRPr lang="en-IE" sz="1400" noProof="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F8C20BA-CE22-663F-EDB9-2E83E0C22701}"/>
              </a:ext>
            </a:extLst>
          </p:cNvPr>
          <p:cNvSpPr txBox="1"/>
          <p:nvPr/>
        </p:nvSpPr>
        <p:spPr>
          <a:xfrm>
            <a:off x="6898991" y="1133865"/>
            <a:ext cx="2401027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</a:t>
            </a:r>
            <a:endParaRPr lang="en-IE" sz="1400" noProof="0" dirty="0"/>
          </a:p>
          <a:p>
            <a:pPr algn="ctr"/>
            <a:r>
              <a:rPr lang="en-IE" sz="1400" noProof="0" dirty="0"/>
              <a:t>The Agreement Process</a:t>
            </a:r>
          </a:p>
          <a:p>
            <a:pPr algn="ctr"/>
            <a:endParaRPr lang="en-IE" sz="1400" noProof="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A6D599-A5C8-8F87-F9EE-3CD6848CBAA7}"/>
              </a:ext>
            </a:extLst>
          </p:cNvPr>
          <p:cNvSpPr txBox="1"/>
          <p:nvPr/>
        </p:nvSpPr>
        <p:spPr>
          <a:xfrm>
            <a:off x="6895459" y="2245360"/>
            <a:ext cx="2401027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2-1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</a:t>
            </a:r>
          </a:p>
          <a:p>
            <a:pPr algn="ctr"/>
            <a:endParaRPr lang="en-IE" sz="1400" noProof="0" dirty="0"/>
          </a:p>
          <a:p>
            <a:pPr algn="ctr"/>
            <a:endParaRPr lang="en-IE" sz="1400" noProof="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DB61926-51A5-AB64-98DE-8975D9891367}"/>
              </a:ext>
            </a:extLst>
          </p:cNvPr>
          <p:cNvSpPr txBox="1"/>
          <p:nvPr/>
        </p:nvSpPr>
        <p:spPr>
          <a:xfrm>
            <a:off x="9460143" y="2240371"/>
            <a:ext cx="2512786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2-2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 (EIR) and BIM Execution plan (BEP)</a:t>
            </a:r>
          </a:p>
          <a:p>
            <a:pPr algn="ctr"/>
            <a:r>
              <a:rPr lang="en-IE" sz="1400" i="1" noProof="0" dirty="0"/>
              <a:t>Spreadsheet</a:t>
            </a:r>
            <a:endParaRPr lang="en-IE" sz="800" i="1" noProof="0" dirty="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43BD150-C9B8-2656-45D5-13E0422D447F}"/>
              </a:ext>
            </a:extLst>
          </p:cNvPr>
          <p:cNvCxnSpPr>
            <a:stCxn id="2" idx="2"/>
            <a:endCxn id="9" idx="0"/>
          </p:cNvCxnSpPr>
          <p:nvPr/>
        </p:nvCxnSpPr>
        <p:spPr>
          <a:xfrm flipH="1">
            <a:off x="8095973" y="1964862"/>
            <a:ext cx="3532" cy="2804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A7E41CB5-677B-CA0F-326F-4289567908F5}"/>
              </a:ext>
            </a:extLst>
          </p:cNvPr>
          <p:cNvCxnSpPr>
            <a:stCxn id="2" idx="2"/>
            <a:endCxn id="14" idx="0"/>
          </p:cNvCxnSpPr>
          <p:nvPr/>
        </p:nvCxnSpPr>
        <p:spPr>
          <a:xfrm rot="16200000" flipH="1">
            <a:off x="9270266" y="794100"/>
            <a:ext cx="275509" cy="261703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2C2C41F0-BDE6-FC94-9A73-AAE4618F208A}"/>
              </a:ext>
            </a:extLst>
          </p:cNvPr>
          <p:cNvSpPr txBox="1"/>
          <p:nvPr/>
        </p:nvSpPr>
        <p:spPr>
          <a:xfrm>
            <a:off x="9458727" y="3787742"/>
            <a:ext cx="2512786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2-2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 (EIR) and BIM Execution plan (BEP)</a:t>
            </a:r>
          </a:p>
          <a:p>
            <a:pPr algn="ctr"/>
            <a:r>
              <a:rPr lang="en-IE" sz="1400" i="1" noProof="0" dirty="0"/>
              <a:t>Spreadsheet</a:t>
            </a:r>
            <a:endParaRPr lang="en-IE" sz="800" i="1" noProof="0" dirty="0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456FA08C-337A-BAFE-4821-CC62C98EDAC9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>
            <a:off x="8095973" y="3507244"/>
            <a:ext cx="0" cy="2804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D950D98E-0652-EC5E-441A-1878B705AF69}"/>
              </a:ext>
            </a:extLst>
          </p:cNvPr>
          <p:cNvCxnSpPr>
            <a:stCxn id="14" idx="2"/>
            <a:endCxn id="21" idx="0"/>
          </p:cNvCxnSpPr>
          <p:nvPr/>
        </p:nvCxnSpPr>
        <p:spPr>
          <a:xfrm flipH="1">
            <a:off x="10715120" y="3502255"/>
            <a:ext cx="1416" cy="2854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4B189B51-9CF8-E201-42AC-68F356F3C348}"/>
              </a:ext>
            </a:extLst>
          </p:cNvPr>
          <p:cNvSpPr txBox="1"/>
          <p:nvPr/>
        </p:nvSpPr>
        <p:spPr>
          <a:xfrm>
            <a:off x="9113787" y="3829017"/>
            <a:ext cx="527505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noProof="0" dirty="0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22615F8-7C9B-676F-CC3B-87BF67E75208}"/>
              </a:ext>
            </a:extLst>
          </p:cNvPr>
          <p:cNvSpPr txBox="1"/>
          <p:nvPr/>
        </p:nvSpPr>
        <p:spPr>
          <a:xfrm>
            <a:off x="9114562" y="2286789"/>
            <a:ext cx="527505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noProof="0" dirty="0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C046557-BBE1-4FFA-8BB6-47313CE7C937}"/>
              </a:ext>
            </a:extLst>
          </p:cNvPr>
          <p:cNvSpPr txBox="1"/>
          <p:nvPr/>
        </p:nvSpPr>
        <p:spPr>
          <a:xfrm>
            <a:off x="393925" y="5392321"/>
            <a:ext cx="6491374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noProof="0" dirty="0"/>
              <a:t>5. CONFIRM</a:t>
            </a:r>
          </a:p>
          <a:p>
            <a:pPr marL="171450" indent="-171450">
              <a:buFontTx/>
              <a:buChar char="-"/>
            </a:pPr>
            <a:r>
              <a:rPr lang="en-IE" sz="1400" dirty="0">
                <a:latin typeface="Arial" panose="020B0604020202020204" pitchFamily="34" charset="0"/>
                <a:ea typeface="Arial" panose="020B0604020202020204" pitchFamily="34" charset="0"/>
              </a:rPr>
              <a:t>B</a:t>
            </a: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y chosen Lead Appointed Party</a:t>
            </a:r>
          </a:p>
          <a:p>
            <a:pPr marL="171450" indent="-171450">
              <a:buFontTx/>
              <a:buChar char="-"/>
            </a:pPr>
            <a:r>
              <a:rPr lang="en-IE" sz="1400" noProof="0" dirty="0">
                <a:latin typeface="Arial" panose="020B0604020202020204" pitchFamily="34" charset="0"/>
                <a:ea typeface="Arial" panose="020B0604020202020204" pitchFamily="34" charset="0"/>
              </a:rPr>
              <a:t>Confirm EIR and BEP content </a:t>
            </a:r>
            <a:r>
              <a:rPr lang="en-IE" sz="1400" dirty="0">
                <a:latin typeface="Arial" panose="020B0604020202020204" pitchFamily="34" charset="0"/>
                <a:ea typeface="Arial" panose="020B0604020202020204" pitchFamily="34" charset="0"/>
              </a:rPr>
              <a:t>i</a:t>
            </a:r>
            <a:r>
              <a:rPr lang="en-IE" sz="1400" noProof="0" dirty="0">
                <a:latin typeface="Arial" panose="020B0604020202020204" pitchFamily="34" charset="0"/>
              </a:rPr>
              <a:t>n 3-1 </a:t>
            </a:r>
            <a:r>
              <a:rPr lang="en-IE" sz="1400" noProof="0" dirty="0">
                <a:solidFill>
                  <a:srgbClr val="FF0000"/>
                </a:solidFill>
                <a:latin typeface="Arial" panose="020B0604020202020204" pitchFamily="34" charset="0"/>
              </a:rPr>
              <a:t>OR</a:t>
            </a:r>
            <a:r>
              <a:rPr lang="en-IE" sz="1400" noProof="0" dirty="0">
                <a:latin typeface="Arial" panose="020B0604020202020204" pitchFamily="34" charset="0"/>
              </a:rPr>
              <a:t> 2-2</a:t>
            </a:r>
            <a:endParaRPr lang="en-IE" noProof="0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E0E72939-F062-B439-054E-49A082C21E3B}"/>
              </a:ext>
            </a:extLst>
          </p:cNvPr>
          <p:cNvSpPr txBox="1"/>
          <p:nvPr/>
        </p:nvSpPr>
        <p:spPr>
          <a:xfrm>
            <a:off x="6895459" y="5368426"/>
            <a:ext cx="2401027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3-1</a:t>
            </a:r>
            <a:endParaRPr lang="en-IE" sz="1400" noProof="0" dirty="0"/>
          </a:p>
          <a:p>
            <a:pPr algn="ctr"/>
            <a:r>
              <a:rPr lang="en-IE" sz="1400" noProof="0" dirty="0"/>
              <a:t>BIM Execution Plan</a:t>
            </a:r>
            <a:endParaRPr lang="en-IE" sz="1100" noProof="0" dirty="0"/>
          </a:p>
          <a:p>
            <a:pPr algn="ctr"/>
            <a:endParaRPr lang="en-IE" sz="1600" b="1" noProof="0" dirty="0"/>
          </a:p>
          <a:p>
            <a:pPr algn="ctr"/>
            <a:endParaRPr lang="en-IE" sz="1200" b="1" noProof="0" dirty="0"/>
          </a:p>
          <a:p>
            <a:pPr algn="ctr"/>
            <a:endParaRPr lang="en-IE" sz="1400" b="1" noProof="0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7B3D543-5675-B808-D8E2-2B1917B81798}"/>
              </a:ext>
            </a:extLst>
          </p:cNvPr>
          <p:cNvSpPr txBox="1"/>
          <p:nvPr/>
        </p:nvSpPr>
        <p:spPr>
          <a:xfrm>
            <a:off x="9458727" y="5368426"/>
            <a:ext cx="2512786" cy="12618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000" b="1" noProof="0" dirty="0"/>
              <a:t>Part 2-2</a:t>
            </a:r>
            <a:endParaRPr lang="en-IE" sz="1400" noProof="0" dirty="0"/>
          </a:p>
          <a:p>
            <a:pPr algn="ctr"/>
            <a:r>
              <a:rPr lang="en-IE" sz="1400" noProof="0" dirty="0"/>
              <a:t>Exchange Information  requirements (EIR) and BIM Execution plan (BEP)</a:t>
            </a:r>
          </a:p>
          <a:p>
            <a:pPr algn="ctr"/>
            <a:r>
              <a:rPr lang="en-IE" sz="1400" i="1" noProof="0" dirty="0"/>
              <a:t>Spreadsheet</a:t>
            </a:r>
            <a:endParaRPr lang="en-IE" sz="800" i="1" noProof="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A43EC104-8CE4-FEF3-1C55-EDF4CE320A2C}"/>
              </a:ext>
            </a:extLst>
          </p:cNvPr>
          <p:cNvSpPr txBox="1"/>
          <p:nvPr/>
        </p:nvSpPr>
        <p:spPr>
          <a:xfrm>
            <a:off x="9113787" y="5407161"/>
            <a:ext cx="527505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noProof="0" dirty="0">
                <a:solidFill>
                  <a:srgbClr val="FF0000"/>
                </a:solidFill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7845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8D1B8-F96C-CABC-1797-46FBA0B34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Sylinder 16">
            <a:extLst>
              <a:ext uri="{FF2B5EF4-FFF2-40B4-BE49-F238E27FC236}">
                <a16:creationId xmlns:a16="http://schemas.microsoft.com/office/drawing/2014/main" id="{A416A313-8D6C-74CC-1AA6-F9094198BA6C}"/>
              </a:ext>
            </a:extLst>
          </p:cNvPr>
          <p:cNvSpPr txBox="1"/>
          <p:nvPr/>
        </p:nvSpPr>
        <p:spPr>
          <a:xfrm>
            <a:off x="3433724" y="505333"/>
            <a:ext cx="3860928" cy="4085574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>
            <a:noAutofit/>
          </a:bodyPr>
          <a:lstStyle/>
          <a:p>
            <a:pPr algn="ctr"/>
            <a:r>
              <a:rPr lang="nb-NO" sz="1400" b="1" dirty="0">
                <a:latin typeface="Arial" panose="020B0604020202020204" pitchFamily="34" charset="0"/>
                <a:cs typeface="Arial" panose="020B0604020202020204" pitchFamily="34" charset="0"/>
              </a:rPr>
              <a:t>4. ASSET INFORMATION MODEL (AIM)</a:t>
            </a:r>
          </a:p>
          <a:p>
            <a:pPr algn="ctr"/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Alpha-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numerical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distributed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according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enterprise</a:t>
            </a:r>
            <a:r>
              <a:rPr lang="nb-N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1400" dirty="0" err="1">
                <a:latin typeface="Arial" panose="020B0604020202020204" pitchFamily="34" charset="0"/>
                <a:cs typeface="Arial" panose="020B0604020202020204" pitchFamily="34" charset="0"/>
              </a:rPr>
              <a:t>architecture</a:t>
            </a:r>
            <a:endParaRPr lang="nb-N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20EC4E9-21DF-DDEF-C5CE-038498C63CA3}"/>
              </a:ext>
            </a:extLst>
          </p:cNvPr>
          <p:cNvSpPr/>
          <p:nvPr/>
        </p:nvSpPr>
        <p:spPr>
          <a:xfrm>
            <a:off x="4099292" y="1564300"/>
            <a:ext cx="2530614" cy="12444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57150" indent="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 SYSTEM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6781163-53A4-7726-C6E1-43D6F2435140}"/>
              </a:ext>
            </a:extLst>
          </p:cNvPr>
          <p:cNvSpPr/>
          <p:nvPr/>
        </p:nvSpPr>
        <p:spPr>
          <a:xfrm>
            <a:off x="4099292" y="3137390"/>
            <a:ext cx="2530614" cy="12444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57150" indent="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GEOMETRICAL MODEL FOR FM PURPOSES</a:t>
            </a:r>
          </a:p>
        </p:txBody>
      </p:sp>
      <p:cxnSp>
        <p:nvCxnSpPr>
          <p:cNvPr id="21" name="Rett pilkobling 20">
            <a:extLst>
              <a:ext uri="{FF2B5EF4-FFF2-40B4-BE49-F238E27FC236}">
                <a16:creationId xmlns:a16="http://schemas.microsoft.com/office/drawing/2014/main" id="{8A50A78B-4F5E-3842-CF0C-A47D1D9CB85F}"/>
              </a:ext>
            </a:extLst>
          </p:cNvPr>
          <p:cNvCxnSpPr>
            <a:cxnSpLocks/>
            <a:stCxn id="20" idx="0"/>
            <a:endCxn id="18" idx="2"/>
          </p:cNvCxnSpPr>
          <p:nvPr/>
        </p:nvCxnSpPr>
        <p:spPr>
          <a:xfrm flipV="1">
            <a:off x="5364599" y="2808799"/>
            <a:ext cx="0" cy="328591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ktangel 1">
            <a:extLst>
              <a:ext uri="{FF2B5EF4-FFF2-40B4-BE49-F238E27FC236}">
                <a16:creationId xmlns:a16="http://schemas.microsoft.com/office/drawing/2014/main" id="{806E52B1-01C9-24E2-CB42-60C5C4A061FC}"/>
              </a:ext>
            </a:extLst>
          </p:cNvPr>
          <p:cNvSpPr/>
          <p:nvPr/>
        </p:nvSpPr>
        <p:spPr>
          <a:xfrm>
            <a:off x="4099968" y="4936160"/>
            <a:ext cx="2530615" cy="12431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57150" indent="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ARCHIVED</a:t>
            </a:r>
          </a:p>
          <a:p>
            <a:pPr marL="57150" indent="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INFORMATION MODELS AS-BUILT WITH PROJECT RELEVANT INFORMATION. </a:t>
            </a:r>
          </a:p>
        </p:txBody>
      </p:sp>
      <p:cxnSp>
        <p:nvCxnSpPr>
          <p:cNvPr id="3" name="Rett pilkobling 2">
            <a:extLst>
              <a:ext uri="{FF2B5EF4-FFF2-40B4-BE49-F238E27FC236}">
                <a16:creationId xmlns:a16="http://schemas.microsoft.com/office/drawing/2014/main" id="{4D71A6C7-3CDC-EA63-1AE5-D071CD44AA57}"/>
              </a:ext>
            </a:extLst>
          </p:cNvPr>
          <p:cNvCxnSpPr>
            <a:cxnSpLocks/>
            <a:stCxn id="2" idx="0"/>
            <a:endCxn id="20" idx="2"/>
          </p:cNvCxnSpPr>
          <p:nvPr/>
        </p:nvCxnSpPr>
        <p:spPr>
          <a:xfrm flipH="1" flipV="1">
            <a:off x="5364599" y="4381889"/>
            <a:ext cx="677" cy="554271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ktangel 3">
            <a:extLst>
              <a:ext uri="{FF2B5EF4-FFF2-40B4-BE49-F238E27FC236}">
                <a16:creationId xmlns:a16="http://schemas.microsoft.com/office/drawing/2014/main" id="{FAD0B540-4139-E6A7-E3F9-19C6D8FFA6AE}"/>
              </a:ext>
            </a:extLst>
          </p:cNvPr>
          <p:cNvSpPr/>
          <p:nvPr/>
        </p:nvSpPr>
        <p:spPr>
          <a:xfrm>
            <a:off x="963863" y="4936160"/>
            <a:ext cx="1338794" cy="12431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indent="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1.B INFORMATION DELIVERABLES FROM PROJECT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275685B8-96B6-E490-62C4-112D7C16A6F8}"/>
              </a:ext>
            </a:extLst>
          </p:cNvPr>
          <p:cNvSpPr/>
          <p:nvPr/>
        </p:nvSpPr>
        <p:spPr>
          <a:xfrm>
            <a:off x="7960220" y="3137390"/>
            <a:ext cx="2529791" cy="12431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5715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GEOMETRICAL MODEL </a:t>
            </a:r>
          </a:p>
          <a:p>
            <a:pPr marL="57150" algn="ctr"/>
            <a:r>
              <a:rPr lang="nb-NO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BUILDING TRANSFORMATION PROJECTS</a:t>
            </a:r>
          </a:p>
        </p:txBody>
      </p:sp>
      <p:cxnSp>
        <p:nvCxnSpPr>
          <p:cNvPr id="11" name="Rett pilkobling 10">
            <a:extLst>
              <a:ext uri="{FF2B5EF4-FFF2-40B4-BE49-F238E27FC236}">
                <a16:creationId xmlns:a16="http://schemas.microsoft.com/office/drawing/2014/main" id="{F94AF690-F6C4-CE67-DA93-E9C5FA790A9E}"/>
              </a:ext>
            </a:extLst>
          </p:cNvPr>
          <p:cNvCxnSpPr>
            <a:cxnSpLocks/>
            <a:stCxn id="10" idx="1"/>
            <a:endCxn id="20" idx="3"/>
          </p:cNvCxnSpPr>
          <p:nvPr/>
        </p:nvCxnSpPr>
        <p:spPr>
          <a:xfrm flipH="1">
            <a:off x="6629906" y="3758965"/>
            <a:ext cx="1330314" cy="67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ktangel 13">
            <a:extLst>
              <a:ext uri="{FF2B5EF4-FFF2-40B4-BE49-F238E27FC236}">
                <a16:creationId xmlns:a16="http://schemas.microsoft.com/office/drawing/2014/main" id="{9E12A650-5136-0992-EFF2-332E7B5642FB}"/>
              </a:ext>
            </a:extLst>
          </p:cNvPr>
          <p:cNvSpPr/>
          <p:nvPr/>
        </p:nvSpPr>
        <p:spPr>
          <a:xfrm>
            <a:off x="963863" y="3362615"/>
            <a:ext cx="1338794" cy="12431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algn="ctr"/>
            <a:r>
              <a:rPr lang="nb-NO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1.A INFORMATION DELIVERABLES FROM DIGITALIZATION OF EXITING BUILDING</a:t>
            </a:r>
          </a:p>
        </p:txBody>
      </p:sp>
      <p:cxnSp>
        <p:nvCxnSpPr>
          <p:cNvPr id="23" name="Kobling: vinkel 22">
            <a:extLst>
              <a:ext uri="{FF2B5EF4-FFF2-40B4-BE49-F238E27FC236}">
                <a16:creationId xmlns:a16="http://schemas.microsoft.com/office/drawing/2014/main" id="{CF8CB541-D672-3084-3D36-C7A1481ACBE5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2302657" y="3984190"/>
            <a:ext cx="1796635" cy="1572414"/>
          </a:xfrm>
          <a:prstGeom prst="bentConnector3">
            <a:avLst>
              <a:gd name="adj1" fmla="val 34057"/>
            </a:avLst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Rett pilkobling 27">
            <a:extLst>
              <a:ext uri="{FF2B5EF4-FFF2-40B4-BE49-F238E27FC236}">
                <a16:creationId xmlns:a16="http://schemas.microsoft.com/office/drawing/2014/main" id="{C592F496-C992-E5C5-366B-0A27529BA7AB}"/>
              </a:ext>
            </a:extLst>
          </p:cNvPr>
          <p:cNvCxnSpPr>
            <a:cxnSpLocks/>
            <a:stCxn id="4" idx="3"/>
            <a:endCxn id="2" idx="1"/>
          </p:cNvCxnSpPr>
          <p:nvPr/>
        </p:nvCxnSpPr>
        <p:spPr>
          <a:xfrm>
            <a:off x="2302657" y="5557735"/>
            <a:ext cx="1797311" cy="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Kobling: vinkel 4">
            <a:extLst>
              <a:ext uri="{FF2B5EF4-FFF2-40B4-BE49-F238E27FC236}">
                <a16:creationId xmlns:a16="http://schemas.microsoft.com/office/drawing/2014/main" id="{F00BA6B3-FA5D-2FF1-9A2C-7159B6EBC4E1}"/>
              </a:ext>
            </a:extLst>
          </p:cNvPr>
          <p:cNvCxnSpPr>
            <a:cxnSpLocks/>
            <a:stCxn id="10" idx="2"/>
            <a:endCxn id="2" idx="3"/>
          </p:cNvCxnSpPr>
          <p:nvPr/>
        </p:nvCxnSpPr>
        <p:spPr>
          <a:xfrm rot="5400000">
            <a:off x="7339252" y="3671871"/>
            <a:ext cx="1177196" cy="2594533"/>
          </a:xfrm>
          <a:prstGeom prst="bentConnector2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03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2">
            <a:extLst>
              <a:ext uri="{FF2B5EF4-FFF2-40B4-BE49-F238E27FC236}">
                <a16:creationId xmlns:a16="http://schemas.microsoft.com/office/drawing/2014/main" id="{19975A48-0481-4AB4-A120-52FD673FE499}"/>
              </a:ext>
            </a:extLst>
          </p:cNvPr>
          <p:cNvGrpSpPr/>
          <p:nvPr/>
        </p:nvGrpSpPr>
        <p:grpSpPr>
          <a:xfrm>
            <a:off x="5549025" y="3727398"/>
            <a:ext cx="1300356" cy="607718"/>
            <a:chOff x="9253345" y="3786700"/>
            <a:chExt cx="1300356" cy="607718"/>
          </a:xfrm>
        </p:grpSpPr>
        <p:sp>
          <p:nvSpPr>
            <p:cNvPr id="17" name="Pil: høyre 16">
              <a:extLst>
                <a:ext uri="{FF2B5EF4-FFF2-40B4-BE49-F238E27FC236}">
                  <a16:creationId xmlns:a16="http://schemas.microsoft.com/office/drawing/2014/main" id="{AEF4F419-DBDF-44D0-888A-98F66136B312}"/>
                </a:ext>
              </a:extLst>
            </p:cNvPr>
            <p:cNvSpPr/>
            <p:nvPr/>
          </p:nvSpPr>
          <p:spPr>
            <a:xfrm>
              <a:off x="9253346" y="3786700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Pil: høyre 17">
              <a:extLst>
                <a:ext uri="{FF2B5EF4-FFF2-40B4-BE49-F238E27FC236}">
                  <a16:creationId xmlns:a16="http://schemas.microsoft.com/office/drawing/2014/main" id="{F65CF9BE-7315-41AE-9FCB-B1E9EAE57F3A}"/>
                </a:ext>
              </a:extLst>
            </p:cNvPr>
            <p:cNvSpPr/>
            <p:nvPr/>
          </p:nvSpPr>
          <p:spPr>
            <a:xfrm rot="10800000">
              <a:off x="9253345" y="4132809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kstSylinder 7">
              <a:extLst>
                <a:ext uri="{FF2B5EF4-FFF2-40B4-BE49-F238E27FC236}">
                  <a16:creationId xmlns:a16="http://schemas.microsoft.com/office/drawing/2014/main" id="{EA2E175C-093D-4676-85C3-E0FD8D501D8F}"/>
                </a:ext>
              </a:extLst>
            </p:cNvPr>
            <p:cNvSpPr txBox="1"/>
            <p:nvPr/>
          </p:nvSpPr>
          <p:spPr>
            <a:xfrm>
              <a:off x="9253345" y="3963808"/>
              <a:ext cx="130035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55905" algn="l"/>
                  <a:tab pos="449580" algn="l"/>
                </a:tabLst>
              </a:pPr>
              <a:r>
                <a:rPr lang="en-US" sz="1100" kern="1200" noProof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DR/I/L/API</a:t>
              </a:r>
              <a:endParaRPr lang="en-US" sz="11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BB117103-5336-4C75-A23D-7864D1134C3D}"/>
              </a:ext>
            </a:extLst>
          </p:cNvPr>
          <p:cNvSpPr/>
          <p:nvPr/>
        </p:nvSpPr>
        <p:spPr>
          <a:xfrm>
            <a:off x="2902526" y="1646048"/>
            <a:ext cx="6593352" cy="494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ctr">
              <a:tabLst>
                <a:tab pos="255588" algn="l"/>
                <a:tab pos="449263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Structured geometrical and alpha-numerical information in geometrical models</a:t>
            </a:r>
            <a:endParaRPr lang="en-US" sz="11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A2830E71-3022-444E-B5F4-C06E6F2B35AB}"/>
              </a:ext>
            </a:extLst>
          </p:cNvPr>
          <p:cNvSpPr/>
          <p:nvPr/>
        </p:nvSpPr>
        <p:spPr>
          <a:xfrm>
            <a:off x="2902527" y="3782169"/>
            <a:ext cx="2558333" cy="494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 algn="ctr">
              <a:tabLst>
                <a:tab pos="255905" algn="l"/>
                <a:tab pos="44958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Structured alpha-numerical information in database. </a:t>
            </a:r>
            <a:endParaRPr lang="en-US" sz="11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D7EA9447-BBAB-4051-AA2A-51B99E39E095}"/>
              </a:ext>
            </a:extLst>
          </p:cNvPr>
          <p:cNvSpPr txBox="1"/>
          <p:nvPr/>
        </p:nvSpPr>
        <p:spPr>
          <a:xfrm>
            <a:off x="2902525" y="4554673"/>
            <a:ext cx="6593353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44450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</a:t>
            </a:r>
            <a:r>
              <a:rPr lang="en-US" sz="1100" noProof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Direct relation (proprietary link in FM solution)</a:t>
            </a:r>
            <a:endParaRPr lang="en-US" sz="1100" kern="1200" noProof="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44450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1100" noProof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Identifier, e.g. </a:t>
            </a: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GUID, standardized naming or GTIN. </a:t>
            </a:r>
          </a:p>
          <a:p>
            <a:pPr>
              <a:tabLst>
                <a:tab pos="44450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  <a:r>
              <a:rPr lang="en-US" sz="1100" noProof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Link (hyper link)</a:t>
            </a:r>
            <a:endParaRPr lang="en-US" sz="1100" kern="1200" noProof="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44450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API	API</a:t>
            </a:r>
          </a:p>
          <a:p>
            <a:pPr>
              <a:tabLst>
                <a:tab pos="255905" algn="l"/>
              </a:tabLst>
            </a:pPr>
            <a:r>
              <a:rPr lang="en-US" sz="1100" noProof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Hashed arrow signifies that link between databases depends on solution. </a:t>
            </a:r>
            <a:endParaRPr lang="en-US" sz="11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E3D714C-D1B2-413B-85F3-6567FD467298}"/>
              </a:ext>
            </a:extLst>
          </p:cNvPr>
          <p:cNvSpPr/>
          <p:nvPr/>
        </p:nvSpPr>
        <p:spPr>
          <a:xfrm>
            <a:off x="6937547" y="3777349"/>
            <a:ext cx="2558333" cy="4941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 algn="ctr">
              <a:tabLst>
                <a:tab pos="255905" algn="l"/>
                <a:tab pos="449580" algn="l"/>
              </a:tabLst>
            </a:pPr>
            <a:r>
              <a:rPr lang="en-US" sz="1100" kern="1200" noProof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Unstructured information as documents, images etc. </a:t>
            </a:r>
            <a:endParaRPr lang="en-US" sz="11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7CAFDABA-4630-4DFD-9F94-A711C4580CD6}"/>
              </a:ext>
            </a:extLst>
          </p:cNvPr>
          <p:cNvGrpSpPr/>
          <p:nvPr/>
        </p:nvGrpSpPr>
        <p:grpSpPr>
          <a:xfrm rot="5400000">
            <a:off x="7566535" y="2662833"/>
            <a:ext cx="1300356" cy="607718"/>
            <a:chOff x="9253345" y="3786700"/>
            <a:chExt cx="1300356" cy="607718"/>
          </a:xfrm>
        </p:grpSpPr>
        <p:sp>
          <p:nvSpPr>
            <p:cNvPr id="13" name="Pil: høyre 12">
              <a:extLst>
                <a:ext uri="{FF2B5EF4-FFF2-40B4-BE49-F238E27FC236}">
                  <a16:creationId xmlns:a16="http://schemas.microsoft.com/office/drawing/2014/main" id="{606F3C08-B840-44C9-8DD8-8E6C6268BE4F}"/>
                </a:ext>
              </a:extLst>
            </p:cNvPr>
            <p:cNvSpPr/>
            <p:nvPr/>
          </p:nvSpPr>
          <p:spPr>
            <a:xfrm>
              <a:off x="9253346" y="3786700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Pil: høyre 13">
              <a:extLst>
                <a:ext uri="{FF2B5EF4-FFF2-40B4-BE49-F238E27FC236}">
                  <a16:creationId xmlns:a16="http://schemas.microsoft.com/office/drawing/2014/main" id="{A5662F37-43FF-425C-BB2D-411BC80C8790}"/>
                </a:ext>
              </a:extLst>
            </p:cNvPr>
            <p:cNvSpPr/>
            <p:nvPr/>
          </p:nvSpPr>
          <p:spPr>
            <a:xfrm rot="10800000">
              <a:off x="9253345" y="4132809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kstSylinder 7">
              <a:extLst>
                <a:ext uri="{FF2B5EF4-FFF2-40B4-BE49-F238E27FC236}">
                  <a16:creationId xmlns:a16="http://schemas.microsoft.com/office/drawing/2014/main" id="{5AAD125F-4D10-4320-B9BA-84F3C07E2DAB}"/>
                </a:ext>
              </a:extLst>
            </p:cNvPr>
            <p:cNvSpPr txBox="1"/>
            <p:nvPr/>
          </p:nvSpPr>
          <p:spPr>
            <a:xfrm>
              <a:off x="9253345" y="3963808"/>
              <a:ext cx="130035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55905" algn="l"/>
                  <a:tab pos="449580" algn="l"/>
                </a:tabLst>
              </a:pPr>
              <a:r>
                <a:rPr lang="en-US" sz="1100" kern="1200" noProof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DR/I/L/API</a:t>
              </a:r>
              <a:endParaRPr lang="en-US" sz="11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AA6EC58D-8D1A-4A85-B820-7B1F586B04B1}"/>
              </a:ext>
            </a:extLst>
          </p:cNvPr>
          <p:cNvGrpSpPr/>
          <p:nvPr/>
        </p:nvGrpSpPr>
        <p:grpSpPr>
          <a:xfrm rot="16200000">
            <a:off x="3596186" y="2666365"/>
            <a:ext cx="1300356" cy="607718"/>
            <a:chOff x="4685385" y="2797048"/>
            <a:chExt cx="1300356" cy="607718"/>
          </a:xfrm>
        </p:grpSpPr>
        <p:sp>
          <p:nvSpPr>
            <p:cNvPr id="19" name="Pil: høyre 18">
              <a:extLst>
                <a:ext uri="{FF2B5EF4-FFF2-40B4-BE49-F238E27FC236}">
                  <a16:creationId xmlns:a16="http://schemas.microsoft.com/office/drawing/2014/main" id="{8D68AEA5-E60F-4F29-89D5-D9B80655E6C2}"/>
                </a:ext>
              </a:extLst>
            </p:cNvPr>
            <p:cNvSpPr/>
            <p:nvPr/>
          </p:nvSpPr>
          <p:spPr>
            <a:xfrm rot="10800000">
              <a:off x="4685386" y="2797048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Pil: høyre 19">
              <a:extLst>
                <a:ext uri="{FF2B5EF4-FFF2-40B4-BE49-F238E27FC236}">
                  <a16:creationId xmlns:a16="http://schemas.microsoft.com/office/drawing/2014/main" id="{5A09E893-2005-4093-8EFE-82CD8FF17708}"/>
                </a:ext>
              </a:extLst>
            </p:cNvPr>
            <p:cNvSpPr/>
            <p:nvPr/>
          </p:nvSpPr>
          <p:spPr>
            <a:xfrm>
              <a:off x="4685385" y="3143157"/>
              <a:ext cx="1300355" cy="261609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noProof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kstSylinder 7">
              <a:extLst>
                <a:ext uri="{FF2B5EF4-FFF2-40B4-BE49-F238E27FC236}">
                  <a16:creationId xmlns:a16="http://schemas.microsoft.com/office/drawing/2014/main" id="{A6EB9DDC-907E-4749-941F-79E85B4B795E}"/>
                </a:ext>
              </a:extLst>
            </p:cNvPr>
            <p:cNvSpPr txBox="1"/>
            <p:nvPr/>
          </p:nvSpPr>
          <p:spPr>
            <a:xfrm>
              <a:off x="4685385" y="2974156"/>
              <a:ext cx="130035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55905" algn="l"/>
                  <a:tab pos="449580" algn="l"/>
                </a:tabLst>
              </a:pPr>
              <a:r>
                <a:rPr lang="en-US" sz="1100" kern="1200" noProof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DR/I/L/API</a:t>
              </a:r>
              <a:endParaRPr lang="en-US" sz="11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Rektangel 4">
            <a:extLst>
              <a:ext uri="{FF2B5EF4-FFF2-40B4-BE49-F238E27FC236}">
                <a16:creationId xmlns:a16="http://schemas.microsoft.com/office/drawing/2014/main" id="{1AE1585F-5712-439D-94EC-181D985D1609}"/>
              </a:ext>
            </a:extLst>
          </p:cNvPr>
          <p:cNvSpPr/>
          <p:nvPr/>
        </p:nvSpPr>
        <p:spPr>
          <a:xfrm>
            <a:off x="2785872" y="1237129"/>
            <a:ext cx="6815328" cy="318247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2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ASSET INFORMATION MODEL (AIM)</a:t>
            </a:r>
          </a:p>
        </p:txBody>
      </p:sp>
    </p:spTree>
    <p:extLst>
      <p:ext uri="{BB962C8B-B14F-4D97-AF65-F5344CB8AC3E}">
        <p14:creationId xmlns:p14="http://schemas.microsoft.com/office/powerpoint/2010/main" val="111036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59095-A44D-83BF-33A9-8C81642F3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C22EB5BA-BB17-29A7-E97B-2C358D9A7A5B}"/>
              </a:ext>
            </a:extLst>
          </p:cNvPr>
          <p:cNvSpPr/>
          <p:nvPr/>
        </p:nvSpPr>
        <p:spPr>
          <a:xfrm>
            <a:off x="708197" y="571041"/>
            <a:ext cx="10852727" cy="6188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>
                <a:solidFill>
                  <a:schemeClr val="tx1"/>
                </a:solidFill>
              </a:rPr>
              <a:t>AGREEMENT PROCESS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AC6F7A39-BE05-9C2D-B981-F922BFC3FC88}"/>
              </a:ext>
            </a:extLst>
          </p:cNvPr>
          <p:cNvSpPr/>
          <p:nvPr/>
        </p:nvSpPr>
        <p:spPr>
          <a:xfrm>
            <a:off x="1957103" y="1364298"/>
            <a:ext cx="517236" cy="5172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B0CD23-FD99-83CF-3283-757C36FD5921}"/>
              </a:ext>
            </a:extLst>
          </p:cNvPr>
          <p:cNvSpPr/>
          <p:nvPr/>
        </p:nvSpPr>
        <p:spPr>
          <a:xfrm>
            <a:off x="10345857" y="1366057"/>
            <a:ext cx="517236" cy="517236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5C8CCC9-AC47-D450-E25D-025C4EFB25C5}"/>
              </a:ext>
            </a:extLst>
          </p:cNvPr>
          <p:cNvSpPr/>
          <p:nvPr/>
        </p:nvSpPr>
        <p:spPr>
          <a:xfrm>
            <a:off x="1327033" y="1189871"/>
            <a:ext cx="10233891" cy="514954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8B1D7E46-7D50-D1F7-F4A0-ED632890C28B}"/>
              </a:ext>
            </a:extLst>
          </p:cNvPr>
          <p:cNvCxnSpPr>
            <a:cxnSpLocks/>
          </p:cNvCxnSpPr>
          <p:nvPr/>
        </p:nvCxnSpPr>
        <p:spPr>
          <a:xfrm>
            <a:off x="1327034" y="2477268"/>
            <a:ext cx="102338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E4326DAC-BC01-1D72-DF27-462791C16F89}"/>
              </a:ext>
            </a:extLst>
          </p:cNvPr>
          <p:cNvCxnSpPr>
            <a:cxnSpLocks/>
          </p:cNvCxnSpPr>
          <p:nvPr/>
        </p:nvCxnSpPr>
        <p:spPr>
          <a:xfrm>
            <a:off x="1017616" y="3764664"/>
            <a:ext cx="10543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ktangel 14">
            <a:extLst>
              <a:ext uri="{FF2B5EF4-FFF2-40B4-BE49-F238E27FC236}">
                <a16:creationId xmlns:a16="http://schemas.microsoft.com/office/drawing/2014/main" id="{EBE72290-E56E-E46D-1E46-1C83A22E091C}"/>
              </a:ext>
            </a:extLst>
          </p:cNvPr>
          <p:cNvSpPr/>
          <p:nvPr/>
        </p:nvSpPr>
        <p:spPr>
          <a:xfrm rot="16200000">
            <a:off x="373917" y="1524138"/>
            <a:ext cx="1287395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400" dirty="0">
                <a:solidFill>
                  <a:schemeClr val="tx1"/>
                </a:solidFill>
              </a:rPr>
              <a:t>APPOINTING PARTY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A2FEBBE-9BB8-F3A5-77C0-8B99D80DA84A}"/>
              </a:ext>
            </a:extLst>
          </p:cNvPr>
          <p:cNvSpPr/>
          <p:nvPr/>
        </p:nvSpPr>
        <p:spPr>
          <a:xfrm rot="16200000">
            <a:off x="373915" y="2811535"/>
            <a:ext cx="1287395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nb-NO" sz="1400" dirty="0">
                <a:solidFill>
                  <a:schemeClr val="tx1"/>
                </a:solidFill>
              </a:rPr>
              <a:t>LEAD APPOINTED PARTY OFFER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DB65BB1-C367-15B7-5102-0065B056B595}"/>
              </a:ext>
            </a:extLst>
          </p:cNvPr>
          <p:cNvSpPr/>
          <p:nvPr/>
        </p:nvSpPr>
        <p:spPr>
          <a:xfrm rot="16200000">
            <a:off x="373917" y="4098930"/>
            <a:ext cx="1287395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nb-NO" sz="1400" dirty="0">
                <a:solidFill>
                  <a:schemeClr val="tx1"/>
                </a:solidFill>
              </a:rPr>
              <a:t>LEAD APPOINTED BIM EXPERT</a:t>
            </a: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E1AA890F-6386-E942-EAE1-254A2AE3BE54}"/>
              </a:ext>
            </a:extLst>
          </p:cNvPr>
          <p:cNvSpPr txBox="1"/>
          <p:nvPr/>
        </p:nvSpPr>
        <p:spPr>
          <a:xfrm>
            <a:off x="1371993" y="1969820"/>
            <a:ext cx="1702168" cy="349178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nb-NO" sz="1100" dirty="0" err="1"/>
              <a:t>Need</a:t>
            </a:r>
            <a:r>
              <a:rPr lang="nb-NO" sz="1100" dirty="0"/>
              <a:t> for </a:t>
            </a:r>
            <a:r>
              <a:rPr lang="nb-NO" sz="1100" dirty="0" err="1"/>
              <a:t>agreement</a:t>
            </a:r>
            <a:r>
              <a:rPr lang="nb-NO" sz="1100" dirty="0"/>
              <a:t> </a:t>
            </a:r>
            <a:r>
              <a:rPr lang="nb-NO" sz="1100" dirty="0" err="1"/>
              <a:t>on</a:t>
            </a:r>
            <a:r>
              <a:rPr lang="nb-NO" sz="1100" dirty="0"/>
              <a:t> </a:t>
            </a:r>
            <a:r>
              <a:rPr lang="nb-NO" sz="1100" dirty="0" err="1"/>
              <a:t>information</a:t>
            </a:r>
            <a:r>
              <a:rPr lang="nb-NO" sz="1100" dirty="0"/>
              <a:t> </a:t>
            </a:r>
            <a:r>
              <a:rPr lang="nb-NO" sz="1100" dirty="0" err="1"/>
              <a:t>deliverables</a:t>
            </a:r>
            <a:r>
              <a:rPr lang="nb-NO" sz="1100" dirty="0"/>
              <a:t>. 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CBC706C7-6963-1721-BBD6-BC2436ED43EA}"/>
              </a:ext>
            </a:extLst>
          </p:cNvPr>
          <p:cNvSpPr/>
          <p:nvPr/>
        </p:nvSpPr>
        <p:spPr>
          <a:xfrm>
            <a:off x="3314790" y="1318614"/>
            <a:ext cx="1431637" cy="10001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Exchange Information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r>
              <a:rPr lang="nb-NO" sz="1200" dirty="0">
                <a:solidFill>
                  <a:schemeClr val="tx1"/>
                </a:solidFill>
              </a:rPr>
              <a:t> part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tendering </a:t>
            </a:r>
            <a:r>
              <a:rPr lang="nb-NO" sz="1200" dirty="0" err="1">
                <a:solidFill>
                  <a:schemeClr val="tx1"/>
                </a:solidFill>
              </a:rPr>
              <a:t>documents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32AC960-E416-5CAD-080C-9CF925AB81B8}"/>
              </a:ext>
            </a:extLst>
          </p:cNvPr>
          <p:cNvSpPr txBox="1"/>
          <p:nvPr/>
        </p:nvSpPr>
        <p:spPr>
          <a:xfrm>
            <a:off x="9888657" y="1960447"/>
            <a:ext cx="1431637" cy="349178"/>
          </a:xfrm>
          <a:prstGeom prst="rect">
            <a:avLst/>
          </a:prstGeom>
          <a:noFill/>
        </p:spPr>
        <p:txBody>
          <a:bodyPr wrap="square">
            <a:normAutofit fontScale="92500" lnSpcReduction="20000"/>
          </a:bodyPr>
          <a:lstStyle/>
          <a:p>
            <a:pPr algn="ctr"/>
            <a:r>
              <a:rPr lang="nb-NO" sz="1100" dirty="0"/>
              <a:t>Information </a:t>
            </a:r>
            <a:r>
              <a:rPr lang="nb-NO" sz="1100" dirty="0" err="1"/>
              <a:t>deliverables</a:t>
            </a:r>
            <a:r>
              <a:rPr lang="nb-NO" sz="1100" dirty="0"/>
              <a:t> </a:t>
            </a:r>
            <a:r>
              <a:rPr lang="nb-NO" sz="1100" dirty="0" err="1"/>
              <a:t>agreed</a:t>
            </a:r>
            <a:endParaRPr lang="nb-NO" sz="1100" dirty="0"/>
          </a:p>
        </p:txBody>
      </p:sp>
      <p:cxnSp>
        <p:nvCxnSpPr>
          <p:cNvPr id="48" name="Rett pilkobling 47">
            <a:extLst>
              <a:ext uri="{FF2B5EF4-FFF2-40B4-BE49-F238E27FC236}">
                <a16:creationId xmlns:a16="http://schemas.microsoft.com/office/drawing/2014/main" id="{49D71EC8-9AE8-C61E-44EC-28DEEC56DED4}"/>
              </a:ext>
            </a:extLst>
          </p:cNvPr>
          <p:cNvCxnSpPr>
            <a:cxnSpLocks/>
            <a:stCxn id="18" idx="6"/>
          </p:cNvCxnSpPr>
          <p:nvPr/>
        </p:nvCxnSpPr>
        <p:spPr>
          <a:xfrm>
            <a:off x="2474339" y="1622916"/>
            <a:ext cx="840451" cy="1759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Rektangel 1">
            <a:extLst>
              <a:ext uri="{FF2B5EF4-FFF2-40B4-BE49-F238E27FC236}">
                <a16:creationId xmlns:a16="http://schemas.microsoft.com/office/drawing/2014/main" id="{786DD7C4-13CE-FD36-979A-5D24AB97FEEA}"/>
              </a:ext>
            </a:extLst>
          </p:cNvPr>
          <p:cNvSpPr/>
          <p:nvPr/>
        </p:nvSpPr>
        <p:spPr>
          <a:xfrm>
            <a:off x="3314790" y="2707395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Communicate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information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r>
              <a:rPr lang="nb-NO" sz="1200" dirty="0">
                <a:solidFill>
                  <a:schemeClr val="tx1"/>
                </a:solidFill>
              </a:rPr>
              <a:t> to BIM Expert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A14B9EB-E627-196D-4721-A8E986C9A4B9}"/>
              </a:ext>
            </a:extLst>
          </p:cNvPr>
          <p:cNvSpPr/>
          <p:nvPr/>
        </p:nvSpPr>
        <p:spPr>
          <a:xfrm>
            <a:off x="5696804" y="3992993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approach</a:t>
            </a:r>
            <a:r>
              <a:rPr lang="nb-NO" sz="1200" dirty="0">
                <a:solidFill>
                  <a:schemeClr val="tx1"/>
                </a:solidFill>
              </a:rPr>
              <a:t>, </a:t>
            </a:r>
            <a:r>
              <a:rPr lang="nb-NO" sz="1200" dirty="0" err="1">
                <a:solidFill>
                  <a:schemeClr val="tx1"/>
                </a:solidFill>
              </a:rPr>
              <a:t>resources</a:t>
            </a:r>
            <a:r>
              <a:rPr lang="nb-NO" sz="1200" dirty="0">
                <a:solidFill>
                  <a:schemeClr val="tx1"/>
                </a:solidFill>
              </a:rPr>
              <a:t> and </a:t>
            </a:r>
            <a:r>
              <a:rPr lang="nb-NO" sz="1200" dirty="0" err="1">
                <a:solidFill>
                  <a:schemeClr val="tx1"/>
                </a:solidFill>
              </a:rPr>
              <a:t>capacity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accorindg</a:t>
            </a:r>
            <a:r>
              <a:rPr lang="nb-NO" sz="1200" dirty="0">
                <a:solidFill>
                  <a:schemeClr val="tx1"/>
                </a:solidFill>
              </a:rPr>
              <a:t> to </a:t>
            </a:r>
            <a:r>
              <a:rPr lang="nb-NO" sz="1200" dirty="0" err="1">
                <a:solidFill>
                  <a:schemeClr val="tx1"/>
                </a:solidFill>
              </a:rPr>
              <a:t>requirements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F6050C1-954B-8123-59AF-19823C25F801}"/>
              </a:ext>
            </a:extLst>
          </p:cNvPr>
          <p:cNvSpPr/>
          <p:nvPr/>
        </p:nvSpPr>
        <p:spPr>
          <a:xfrm>
            <a:off x="5696804" y="2707395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Specifies</a:t>
            </a:r>
            <a:r>
              <a:rPr lang="nb-NO" sz="1200" dirty="0">
                <a:solidFill>
                  <a:schemeClr val="tx1"/>
                </a:solidFill>
              </a:rPr>
              <a:t> and </a:t>
            </a:r>
            <a:r>
              <a:rPr lang="nb-NO" sz="1200" dirty="0" err="1">
                <a:solidFill>
                  <a:schemeClr val="tx1"/>
                </a:solidFill>
              </a:rPr>
              <a:t>quote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information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deliverable</a:t>
            </a:r>
            <a:r>
              <a:rPr lang="nb-NO" sz="1200" dirty="0">
                <a:solidFill>
                  <a:schemeClr val="tx1"/>
                </a:solidFill>
              </a:rPr>
              <a:t> as part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other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deliverables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46E4014-BDF9-7424-CDBE-C1AD8723E20C}"/>
              </a:ext>
            </a:extLst>
          </p:cNvPr>
          <p:cNvSpPr/>
          <p:nvPr/>
        </p:nvSpPr>
        <p:spPr>
          <a:xfrm>
            <a:off x="5696804" y="1389431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Potential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negotiations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with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selected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bidders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D6992817-1C7F-FB21-CC86-B949FCE9CBA2}"/>
              </a:ext>
            </a:extLst>
          </p:cNvPr>
          <p:cNvSpPr/>
          <p:nvPr/>
        </p:nvSpPr>
        <p:spPr>
          <a:xfrm>
            <a:off x="8078818" y="1388326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Accepts offer</a:t>
            </a:r>
          </a:p>
        </p:txBody>
      </p:sp>
      <p:cxnSp>
        <p:nvCxnSpPr>
          <p:cNvPr id="9" name="Rett pilkobling 8">
            <a:extLst>
              <a:ext uri="{FF2B5EF4-FFF2-40B4-BE49-F238E27FC236}">
                <a16:creationId xmlns:a16="http://schemas.microsoft.com/office/drawing/2014/main" id="{E5241469-EAC1-A750-91DB-55D46F916F96}"/>
              </a:ext>
            </a:extLst>
          </p:cNvPr>
          <p:cNvCxnSpPr>
            <a:cxnSpLocks/>
            <a:stCxn id="21" idx="2"/>
            <a:endCxn id="2" idx="0"/>
          </p:cNvCxnSpPr>
          <p:nvPr/>
        </p:nvCxnSpPr>
        <p:spPr>
          <a:xfrm>
            <a:off x="4030609" y="2318720"/>
            <a:ext cx="0" cy="388676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Kobling: vinkel 12">
            <a:extLst>
              <a:ext uri="{FF2B5EF4-FFF2-40B4-BE49-F238E27FC236}">
                <a16:creationId xmlns:a16="http://schemas.microsoft.com/office/drawing/2014/main" id="{2A59829E-1406-11F8-EE5B-A3E694990F7A}"/>
              </a:ext>
            </a:extLst>
          </p:cNvPr>
          <p:cNvCxnSpPr>
            <a:cxnSpLocks/>
            <a:stCxn id="29" idx="3"/>
            <a:endCxn id="5" idx="3"/>
          </p:cNvCxnSpPr>
          <p:nvPr/>
        </p:nvCxnSpPr>
        <p:spPr>
          <a:xfrm flipV="1">
            <a:off x="7128441" y="3137736"/>
            <a:ext cx="12700" cy="2580318"/>
          </a:xfrm>
          <a:prstGeom prst="bentConnector3">
            <a:avLst>
              <a:gd name="adj1" fmla="val 1800000"/>
            </a:avLst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Rett pilkobling 29">
            <a:extLst>
              <a:ext uri="{FF2B5EF4-FFF2-40B4-BE49-F238E27FC236}">
                <a16:creationId xmlns:a16="http://schemas.microsoft.com/office/drawing/2014/main" id="{22A33045-BA75-85A8-010A-F6EC1988D1D0}"/>
              </a:ext>
            </a:extLst>
          </p:cNvPr>
          <p:cNvCxnSpPr>
            <a:cxnSpLocks/>
            <a:stCxn id="5" idx="0"/>
            <a:endCxn id="6" idx="2"/>
          </p:cNvCxnSpPr>
          <p:nvPr/>
        </p:nvCxnSpPr>
        <p:spPr>
          <a:xfrm flipV="1">
            <a:off x="6412623" y="2250113"/>
            <a:ext cx="0" cy="457282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Rett pilkobling 34">
            <a:extLst>
              <a:ext uri="{FF2B5EF4-FFF2-40B4-BE49-F238E27FC236}">
                <a16:creationId xmlns:a16="http://schemas.microsoft.com/office/drawing/2014/main" id="{3C6840C5-24DF-5687-931F-50508D5EEF9B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 flipV="1">
            <a:off x="7128441" y="1818667"/>
            <a:ext cx="950377" cy="110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Rett linje 22">
            <a:extLst>
              <a:ext uri="{FF2B5EF4-FFF2-40B4-BE49-F238E27FC236}">
                <a16:creationId xmlns:a16="http://schemas.microsoft.com/office/drawing/2014/main" id="{F6DC7108-7B37-DA7B-8FB3-B183FCBCA2D2}"/>
              </a:ext>
            </a:extLst>
          </p:cNvPr>
          <p:cNvCxnSpPr>
            <a:cxnSpLocks/>
          </p:cNvCxnSpPr>
          <p:nvPr/>
        </p:nvCxnSpPr>
        <p:spPr>
          <a:xfrm>
            <a:off x="1017616" y="5052032"/>
            <a:ext cx="10543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ktangel 23">
            <a:extLst>
              <a:ext uri="{FF2B5EF4-FFF2-40B4-BE49-F238E27FC236}">
                <a16:creationId xmlns:a16="http://schemas.microsoft.com/office/drawing/2014/main" id="{140E4136-A566-000A-A636-98441B3D86C2}"/>
              </a:ext>
            </a:extLst>
          </p:cNvPr>
          <p:cNvSpPr/>
          <p:nvPr/>
        </p:nvSpPr>
        <p:spPr>
          <a:xfrm rot="16200000">
            <a:off x="373917" y="5386298"/>
            <a:ext cx="1287395" cy="6188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nb-NO" sz="1400" dirty="0">
                <a:solidFill>
                  <a:schemeClr val="tx1"/>
                </a:solidFill>
              </a:rPr>
              <a:t>BIM EXECUTION PLAN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4049B7ED-F2DE-832A-D06C-49FE10B098D8}"/>
              </a:ext>
            </a:extLst>
          </p:cNvPr>
          <p:cNvSpPr/>
          <p:nvPr/>
        </p:nvSpPr>
        <p:spPr>
          <a:xfrm>
            <a:off x="5696804" y="5287713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Pre-appointment BEP</a:t>
            </a:r>
          </a:p>
        </p:txBody>
      </p:sp>
      <p:cxnSp>
        <p:nvCxnSpPr>
          <p:cNvPr id="31" name="Rett pilkobling 30">
            <a:extLst>
              <a:ext uri="{FF2B5EF4-FFF2-40B4-BE49-F238E27FC236}">
                <a16:creationId xmlns:a16="http://schemas.microsoft.com/office/drawing/2014/main" id="{417F2258-89D5-1F75-05C8-D5A7D14AA8F8}"/>
              </a:ext>
            </a:extLst>
          </p:cNvPr>
          <p:cNvCxnSpPr>
            <a:cxnSpLocks/>
            <a:stCxn id="3" idx="2"/>
            <a:endCxn id="29" idx="0"/>
          </p:cNvCxnSpPr>
          <p:nvPr/>
        </p:nvCxnSpPr>
        <p:spPr>
          <a:xfrm>
            <a:off x="6412623" y="4853675"/>
            <a:ext cx="0" cy="434038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ktangel 40">
            <a:extLst>
              <a:ext uri="{FF2B5EF4-FFF2-40B4-BE49-F238E27FC236}">
                <a16:creationId xmlns:a16="http://schemas.microsoft.com/office/drawing/2014/main" id="{176A3C4D-D995-1831-CBC5-2F55D6AC332D}"/>
              </a:ext>
            </a:extLst>
          </p:cNvPr>
          <p:cNvSpPr/>
          <p:nvPr/>
        </p:nvSpPr>
        <p:spPr>
          <a:xfrm>
            <a:off x="8078818" y="3992993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Adjust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according</a:t>
            </a:r>
            <a:r>
              <a:rPr lang="nb-NO" sz="1200" dirty="0">
                <a:solidFill>
                  <a:schemeClr val="tx1"/>
                </a:solidFill>
              </a:rPr>
              <a:t> to </a:t>
            </a:r>
            <a:r>
              <a:rPr lang="nb-NO" sz="1200" dirty="0" err="1">
                <a:solidFill>
                  <a:schemeClr val="tx1"/>
                </a:solidFill>
              </a:rPr>
              <a:t>negotioation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85A7FCE7-CE61-2237-D284-018A17C72115}"/>
              </a:ext>
            </a:extLst>
          </p:cNvPr>
          <p:cNvSpPr/>
          <p:nvPr/>
        </p:nvSpPr>
        <p:spPr>
          <a:xfrm>
            <a:off x="8078818" y="5287713"/>
            <a:ext cx="1431637" cy="8606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Confirm</a:t>
            </a:r>
            <a:r>
              <a:rPr lang="nb-NO" sz="1200" dirty="0">
                <a:solidFill>
                  <a:schemeClr val="tx1"/>
                </a:solidFill>
              </a:rPr>
              <a:t> BEP</a:t>
            </a:r>
          </a:p>
        </p:txBody>
      </p:sp>
      <p:cxnSp>
        <p:nvCxnSpPr>
          <p:cNvPr id="43" name="Rett pilkobling 42">
            <a:extLst>
              <a:ext uri="{FF2B5EF4-FFF2-40B4-BE49-F238E27FC236}">
                <a16:creationId xmlns:a16="http://schemas.microsoft.com/office/drawing/2014/main" id="{6E899208-F41D-7074-2B8C-EB7E561AF3C9}"/>
              </a:ext>
            </a:extLst>
          </p:cNvPr>
          <p:cNvCxnSpPr>
            <a:cxnSpLocks/>
            <a:stCxn id="41" idx="2"/>
            <a:endCxn id="42" idx="0"/>
          </p:cNvCxnSpPr>
          <p:nvPr/>
        </p:nvCxnSpPr>
        <p:spPr>
          <a:xfrm>
            <a:off x="8794637" y="4853675"/>
            <a:ext cx="0" cy="434038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Rett pilkobling 45">
            <a:extLst>
              <a:ext uri="{FF2B5EF4-FFF2-40B4-BE49-F238E27FC236}">
                <a16:creationId xmlns:a16="http://schemas.microsoft.com/office/drawing/2014/main" id="{472E2974-87EC-1B40-5E4D-FF74C5E9FF9F}"/>
              </a:ext>
            </a:extLst>
          </p:cNvPr>
          <p:cNvCxnSpPr>
            <a:cxnSpLocks/>
            <a:stCxn id="8" idx="2"/>
            <a:endCxn id="41" idx="0"/>
          </p:cNvCxnSpPr>
          <p:nvPr/>
        </p:nvCxnSpPr>
        <p:spPr>
          <a:xfrm>
            <a:off x="8794637" y="2249008"/>
            <a:ext cx="0" cy="174398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Kobling: vinkel 53">
            <a:extLst>
              <a:ext uri="{FF2B5EF4-FFF2-40B4-BE49-F238E27FC236}">
                <a16:creationId xmlns:a16="http://schemas.microsoft.com/office/drawing/2014/main" id="{248E57C7-8AE1-0806-C2E4-D577301B259E}"/>
              </a:ext>
            </a:extLst>
          </p:cNvPr>
          <p:cNvCxnSpPr>
            <a:cxnSpLocks/>
            <a:stCxn id="2" idx="2"/>
            <a:endCxn id="3" idx="1"/>
          </p:cNvCxnSpPr>
          <p:nvPr/>
        </p:nvCxnSpPr>
        <p:spPr>
          <a:xfrm rot="16200000" flipH="1">
            <a:off x="4436078" y="3162607"/>
            <a:ext cx="855257" cy="1666195"/>
          </a:xfrm>
          <a:prstGeom prst="bentConnector2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Kobling: vinkel 56">
            <a:extLst>
              <a:ext uri="{FF2B5EF4-FFF2-40B4-BE49-F238E27FC236}">
                <a16:creationId xmlns:a16="http://schemas.microsoft.com/office/drawing/2014/main" id="{D37866ED-5B3A-AD67-D5AC-E2845CC7736E}"/>
              </a:ext>
            </a:extLst>
          </p:cNvPr>
          <p:cNvCxnSpPr>
            <a:cxnSpLocks/>
            <a:stCxn id="42" idx="3"/>
            <a:endCxn id="26" idx="2"/>
          </p:cNvCxnSpPr>
          <p:nvPr/>
        </p:nvCxnSpPr>
        <p:spPr>
          <a:xfrm flipV="1">
            <a:off x="9510455" y="1624675"/>
            <a:ext cx="835402" cy="4093379"/>
          </a:xfrm>
          <a:prstGeom prst="bentConnector3">
            <a:avLst>
              <a:gd name="adj1" fmla="val 50000"/>
            </a:avLst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072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DE68F04-AA9F-5A4D-F472-3AD08A178174}"/>
              </a:ext>
            </a:extLst>
          </p:cNvPr>
          <p:cNvSpPr/>
          <p:nvPr/>
        </p:nvSpPr>
        <p:spPr>
          <a:xfrm>
            <a:off x="5625464" y="2460307"/>
            <a:ext cx="914401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8B82FEB-B441-344A-40F8-0CDB85624E21}"/>
              </a:ext>
            </a:extLst>
          </p:cNvPr>
          <p:cNvSpPr/>
          <p:nvPr/>
        </p:nvSpPr>
        <p:spPr>
          <a:xfrm>
            <a:off x="5628005" y="3109277"/>
            <a:ext cx="914400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B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CCFD5A4A-751E-5F52-3A0D-1292446A19D1}"/>
              </a:ext>
            </a:extLst>
          </p:cNvPr>
          <p:cNvSpPr/>
          <p:nvPr/>
        </p:nvSpPr>
        <p:spPr>
          <a:xfrm>
            <a:off x="3575685" y="3960812"/>
            <a:ext cx="914400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C.1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560BED5-EC99-2653-C9A8-2FA767AD73D2}"/>
              </a:ext>
            </a:extLst>
          </p:cNvPr>
          <p:cNvSpPr/>
          <p:nvPr/>
        </p:nvSpPr>
        <p:spPr>
          <a:xfrm>
            <a:off x="4616450" y="3959542"/>
            <a:ext cx="914400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C.2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02BE5BA-BBB2-4DA6-3E22-EB7BA766B471}"/>
              </a:ext>
            </a:extLst>
          </p:cNvPr>
          <p:cNvSpPr/>
          <p:nvPr/>
        </p:nvSpPr>
        <p:spPr>
          <a:xfrm>
            <a:off x="5625464" y="3959542"/>
            <a:ext cx="914401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C.3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DC00173-E0D9-B85E-D1E5-966ACCA8B360}"/>
              </a:ext>
            </a:extLst>
          </p:cNvPr>
          <p:cNvSpPr/>
          <p:nvPr/>
        </p:nvSpPr>
        <p:spPr>
          <a:xfrm>
            <a:off x="6670675" y="3959542"/>
            <a:ext cx="914400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C.4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87E6145-4805-5F11-A625-2695EE85BB2E}"/>
              </a:ext>
            </a:extLst>
          </p:cNvPr>
          <p:cNvSpPr/>
          <p:nvPr/>
        </p:nvSpPr>
        <p:spPr>
          <a:xfrm>
            <a:off x="7701915" y="3957637"/>
            <a:ext cx="914400" cy="436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nb-NO" sz="1050">
                <a:solidFill>
                  <a:srgbClr val="00000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C.5</a:t>
            </a:r>
            <a:endParaRPr lang="nb-NO" sz="105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4D3A6343-C92B-7D66-B2C7-09650FCFC316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>
            <a:off x="6082665" y="2897187"/>
            <a:ext cx="2540" cy="21209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Kobling: vinkel 14">
            <a:extLst>
              <a:ext uri="{FF2B5EF4-FFF2-40B4-BE49-F238E27FC236}">
                <a16:creationId xmlns:a16="http://schemas.microsoft.com/office/drawing/2014/main" id="{BE9B5E61-50B8-08D6-BEE2-A519EE693E95}"/>
              </a:ext>
            </a:extLst>
          </p:cNvPr>
          <p:cNvCxnSpPr>
            <a:stCxn id="3" idx="2"/>
            <a:endCxn id="4" idx="0"/>
          </p:cNvCxnSpPr>
          <p:nvPr/>
        </p:nvCxnSpPr>
        <p:spPr>
          <a:xfrm rot="5400000">
            <a:off x="4851718" y="2727324"/>
            <a:ext cx="414655" cy="2052320"/>
          </a:xfrm>
          <a:prstGeom prst="bentConnector3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tt linje 15">
            <a:extLst>
              <a:ext uri="{FF2B5EF4-FFF2-40B4-BE49-F238E27FC236}">
                <a16:creationId xmlns:a16="http://schemas.microsoft.com/office/drawing/2014/main" id="{F246D492-B6A8-23AA-8C38-C511228F6791}"/>
              </a:ext>
            </a:extLst>
          </p:cNvPr>
          <p:cNvCxnSpPr>
            <a:cxnSpLocks/>
            <a:stCxn id="3" idx="2"/>
            <a:endCxn id="6" idx="0"/>
          </p:cNvCxnSpPr>
          <p:nvPr/>
        </p:nvCxnSpPr>
        <p:spPr>
          <a:xfrm flipH="1">
            <a:off x="6082665" y="3546157"/>
            <a:ext cx="2540" cy="4133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Kobling: vinkel 18">
            <a:extLst>
              <a:ext uri="{FF2B5EF4-FFF2-40B4-BE49-F238E27FC236}">
                <a16:creationId xmlns:a16="http://schemas.microsoft.com/office/drawing/2014/main" id="{AB9B1BEE-401A-8CDD-9280-8E465A674C0D}"/>
              </a:ext>
            </a:extLst>
          </p:cNvPr>
          <p:cNvCxnSpPr>
            <a:cxnSpLocks/>
            <a:stCxn id="3" idx="2"/>
            <a:endCxn id="5" idx="0"/>
          </p:cNvCxnSpPr>
          <p:nvPr/>
        </p:nvCxnSpPr>
        <p:spPr>
          <a:xfrm rot="5400000">
            <a:off x="5372736" y="3247072"/>
            <a:ext cx="413385" cy="1011555"/>
          </a:xfrm>
          <a:prstGeom prst="bentConnector3">
            <a:avLst>
              <a:gd name="adj1" fmla="val 50000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Kobling: vinkel 19">
            <a:extLst>
              <a:ext uri="{FF2B5EF4-FFF2-40B4-BE49-F238E27FC236}">
                <a16:creationId xmlns:a16="http://schemas.microsoft.com/office/drawing/2014/main" id="{EDD25567-5CAF-45F2-F66D-1A18B4271B6D}"/>
              </a:ext>
            </a:extLst>
          </p:cNvPr>
          <p:cNvCxnSpPr>
            <a:cxnSpLocks/>
            <a:stCxn id="7" idx="0"/>
            <a:endCxn id="3" idx="2"/>
          </p:cNvCxnSpPr>
          <p:nvPr/>
        </p:nvCxnSpPr>
        <p:spPr>
          <a:xfrm rot="16200000" flipV="1">
            <a:off x="6399848" y="3231515"/>
            <a:ext cx="413385" cy="1042670"/>
          </a:xfrm>
          <a:prstGeom prst="bentConnector3">
            <a:avLst>
              <a:gd name="adj1" fmla="val 50000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Kobling: vinkel 20">
            <a:extLst>
              <a:ext uri="{FF2B5EF4-FFF2-40B4-BE49-F238E27FC236}">
                <a16:creationId xmlns:a16="http://schemas.microsoft.com/office/drawing/2014/main" id="{23825C93-A379-5CB7-421E-472A17CA863B}"/>
              </a:ext>
            </a:extLst>
          </p:cNvPr>
          <p:cNvCxnSpPr>
            <a:cxnSpLocks/>
            <a:stCxn id="8" idx="0"/>
            <a:endCxn id="3" idx="2"/>
          </p:cNvCxnSpPr>
          <p:nvPr/>
        </p:nvCxnSpPr>
        <p:spPr>
          <a:xfrm rot="16200000" flipV="1">
            <a:off x="6916420" y="2714942"/>
            <a:ext cx="411480" cy="2073910"/>
          </a:xfrm>
          <a:prstGeom prst="bentConnector3">
            <a:avLst>
              <a:gd name="adj1" fmla="val 50000"/>
            </a:avLst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514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F2A46-9146-3917-79AE-26F93A1E0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: brettet hjørne 7">
            <a:extLst>
              <a:ext uri="{FF2B5EF4-FFF2-40B4-BE49-F238E27FC236}">
                <a16:creationId xmlns:a16="http://schemas.microsoft.com/office/drawing/2014/main" id="{52C469EF-E8C4-1102-7FB8-4B3AC7A689C3}"/>
              </a:ext>
            </a:extLst>
          </p:cNvPr>
          <p:cNvSpPr/>
          <p:nvPr/>
        </p:nvSpPr>
        <p:spPr>
          <a:xfrm>
            <a:off x="2818532" y="2220918"/>
            <a:ext cx="111693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dirty="0" err="1">
                <a:solidFill>
                  <a:schemeClr val="tx1"/>
                </a:solidFill>
              </a:rPr>
              <a:t>Contract</a:t>
            </a:r>
            <a:endParaRPr lang="nb-NO" sz="1400" dirty="0">
              <a:solidFill>
                <a:schemeClr val="tx1"/>
              </a:solidFill>
            </a:endParaRPr>
          </a:p>
        </p:txBody>
      </p:sp>
      <p:sp>
        <p:nvSpPr>
          <p:cNvPr id="9" name="Rektangel: brettet hjørne 8">
            <a:extLst>
              <a:ext uri="{FF2B5EF4-FFF2-40B4-BE49-F238E27FC236}">
                <a16:creationId xmlns:a16="http://schemas.microsoft.com/office/drawing/2014/main" id="{11C1BADC-A031-D42B-E8CA-7C7904C67B4A}"/>
              </a:ext>
            </a:extLst>
          </p:cNvPr>
          <p:cNvSpPr/>
          <p:nvPr/>
        </p:nvSpPr>
        <p:spPr>
          <a:xfrm>
            <a:off x="5536174" y="2228785"/>
            <a:ext cx="111693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dirty="0">
                <a:solidFill>
                  <a:schemeClr val="tx1"/>
                </a:solidFill>
              </a:rPr>
              <a:t>Exchange Information </a:t>
            </a:r>
            <a:r>
              <a:rPr lang="nb-NO" sz="1400" dirty="0" err="1">
                <a:solidFill>
                  <a:schemeClr val="tx1"/>
                </a:solidFill>
              </a:rPr>
              <a:t>Requirements</a:t>
            </a:r>
            <a:r>
              <a:rPr lang="nb-NO" sz="1400" dirty="0">
                <a:solidFill>
                  <a:schemeClr val="tx1"/>
                </a:solidFill>
              </a:rPr>
              <a:t> (EIR)</a:t>
            </a:r>
          </a:p>
        </p:txBody>
      </p:sp>
      <p:cxnSp>
        <p:nvCxnSpPr>
          <p:cNvPr id="13" name="Rett linje 12">
            <a:extLst>
              <a:ext uri="{FF2B5EF4-FFF2-40B4-BE49-F238E27FC236}">
                <a16:creationId xmlns:a16="http://schemas.microsoft.com/office/drawing/2014/main" id="{8A724AF7-14EE-7AA9-13EA-FF7E5E7F2D3A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3935465" y="2870859"/>
            <a:ext cx="1600709" cy="78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ktangel: brettet hjørne 9">
            <a:extLst>
              <a:ext uri="{FF2B5EF4-FFF2-40B4-BE49-F238E27FC236}">
                <a16:creationId xmlns:a16="http://schemas.microsoft.com/office/drawing/2014/main" id="{9977E2A7-D3A7-26A1-9290-3DD4BABC5513}"/>
              </a:ext>
            </a:extLst>
          </p:cNvPr>
          <p:cNvSpPr/>
          <p:nvPr/>
        </p:nvSpPr>
        <p:spPr>
          <a:xfrm>
            <a:off x="3948223" y="4183090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Project’s</a:t>
            </a:r>
            <a:r>
              <a:rPr lang="nb-NO" sz="1200" dirty="0">
                <a:solidFill>
                  <a:schemeClr val="tx1"/>
                </a:solidFill>
              </a:rPr>
              <a:t> Methods and </a:t>
            </a:r>
            <a:r>
              <a:rPr lang="nb-NO" sz="1200" dirty="0" err="1">
                <a:solidFill>
                  <a:schemeClr val="tx1"/>
                </a:solidFill>
              </a:rPr>
              <a:t>Procedures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11" name="Rektangel: brettet hjørne 10">
            <a:extLst>
              <a:ext uri="{FF2B5EF4-FFF2-40B4-BE49-F238E27FC236}">
                <a16:creationId xmlns:a16="http://schemas.microsoft.com/office/drawing/2014/main" id="{386892F2-CF11-61AE-E7E3-6256787F7B7B}"/>
              </a:ext>
            </a:extLst>
          </p:cNvPr>
          <p:cNvSpPr/>
          <p:nvPr/>
        </p:nvSpPr>
        <p:spPr>
          <a:xfrm>
            <a:off x="2818532" y="4175222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Project’s</a:t>
            </a:r>
            <a:r>
              <a:rPr lang="nb-NO" sz="1200" dirty="0">
                <a:solidFill>
                  <a:schemeClr val="tx1"/>
                </a:solidFill>
              </a:rPr>
              <a:t> Informa-</a:t>
            </a:r>
            <a:r>
              <a:rPr lang="nb-NO" sz="1200" dirty="0" err="1">
                <a:solidFill>
                  <a:schemeClr val="tx1"/>
                </a:solidFill>
              </a:rPr>
              <a:t>tion</a:t>
            </a:r>
            <a:r>
              <a:rPr lang="nb-NO" sz="1200" dirty="0">
                <a:solidFill>
                  <a:schemeClr val="tx1"/>
                </a:solidFill>
              </a:rPr>
              <a:t> Standard</a:t>
            </a:r>
          </a:p>
        </p:txBody>
      </p:sp>
      <p:sp>
        <p:nvSpPr>
          <p:cNvPr id="12" name="Rektangel: brettet hjørne 11">
            <a:extLst>
              <a:ext uri="{FF2B5EF4-FFF2-40B4-BE49-F238E27FC236}">
                <a16:creationId xmlns:a16="http://schemas.microsoft.com/office/drawing/2014/main" id="{F0D31617-976E-DD61-75F3-BDA55CA2A956}"/>
              </a:ext>
            </a:extLst>
          </p:cNvPr>
          <p:cNvSpPr/>
          <p:nvPr/>
        </p:nvSpPr>
        <p:spPr>
          <a:xfrm>
            <a:off x="5077914" y="4183090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Level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Informa-</a:t>
            </a:r>
            <a:r>
              <a:rPr lang="nb-NO" sz="1200" dirty="0" err="1">
                <a:solidFill>
                  <a:schemeClr val="tx1"/>
                </a:solidFill>
              </a:rPr>
              <a:t>tion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Need</a:t>
            </a:r>
            <a:endParaRPr lang="nb-NO" sz="1200" dirty="0">
              <a:solidFill>
                <a:schemeClr val="tx1"/>
              </a:solidFill>
            </a:endParaRPr>
          </a:p>
        </p:txBody>
      </p:sp>
      <p:cxnSp>
        <p:nvCxnSpPr>
          <p:cNvPr id="14" name="Kobling: vinkel 13">
            <a:extLst>
              <a:ext uri="{FF2B5EF4-FFF2-40B4-BE49-F238E27FC236}">
                <a16:creationId xmlns:a16="http://schemas.microsoft.com/office/drawing/2014/main" id="{DE0C8C48-04DF-FA99-0BC8-336A2A969E63}"/>
              </a:ext>
            </a:extLst>
          </p:cNvPr>
          <p:cNvCxnSpPr>
            <a:cxnSpLocks/>
            <a:stCxn id="11" idx="0"/>
            <a:endCxn id="9" idx="2"/>
          </p:cNvCxnSpPr>
          <p:nvPr/>
        </p:nvCxnSpPr>
        <p:spPr>
          <a:xfrm rot="5400000" flipH="1" flipV="1">
            <a:off x="4368865" y="2449447"/>
            <a:ext cx="646555" cy="2804997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Kobling: vinkel 14">
            <a:extLst>
              <a:ext uri="{FF2B5EF4-FFF2-40B4-BE49-F238E27FC236}">
                <a16:creationId xmlns:a16="http://schemas.microsoft.com/office/drawing/2014/main" id="{131C125D-A796-CD0B-7534-D039C5486F46}"/>
              </a:ext>
            </a:extLst>
          </p:cNvPr>
          <p:cNvCxnSpPr>
            <a:cxnSpLocks/>
            <a:stCxn id="12" idx="0"/>
            <a:endCxn id="9" idx="2"/>
          </p:cNvCxnSpPr>
          <p:nvPr/>
        </p:nvCxnSpPr>
        <p:spPr>
          <a:xfrm rot="5400000" flipH="1" flipV="1">
            <a:off x="5494622" y="3583072"/>
            <a:ext cx="654423" cy="545615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Kobling: vinkel 17">
            <a:extLst>
              <a:ext uri="{FF2B5EF4-FFF2-40B4-BE49-F238E27FC236}">
                <a16:creationId xmlns:a16="http://schemas.microsoft.com/office/drawing/2014/main" id="{E49BC4FF-9CF2-C3CA-AEE3-9DBC96DFCEDB}"/>
              </a:ext>
            </a:extLst>
          </p:cNvPr>
          <p:cNvCxnSpPr>
            <a:cxnSpLocks/>
            <a:stCxn id="10" idx="0"/>
            <a:endCxn id="9" idx="2"/>
          </p:cNvCxnSpPr>
          <p:nvPr/>
        </p:nvCxnSpPr>
        <p:spPr>
          <a:xfrm rot="5400000" flipH="1" flipV="1">
            <a:off x="4929777" y="3018226"/>
            <a:ext cx="654423" cy="167530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ktangel: brettet hjørne 18">
            <a:extLst>
              <a:ext uri="{FF2B5EF4-FFF2-40B4-BE49-F238E27FC236}">
                <a16:creationId xmlns:a16="http://schemas.microsoft.com/office/drawing/2014/main" id="{D7CD9E51-1C8C-BFB7-E372-B414E2E6F1CA}"/>
              </a:ext>
            </a:extLst>
          </p:cNvPr>
          <p:cNvSpPr/>
          <p:nvPr/>
        </p:nvSpPr>
        <p:spPr>
          <a:xfrm>
            <a:off x="6207604" y="4183090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Informa-</a:t>
            </a:r>
            <a:r>
              <a:rPr lang="nb-NO" sz="1200" dirty="0" err="1">
                <a:solidFill>
                  <a:schemeClr val="tx1"/>
                </a:solidFill>
              </a:rPr>
              <a:t>tion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Protocol</a:t>
            </a:r>
            <a:endParaRPr lang="nb-NO" sz="1200" dirty="0">
              <a:solidFill>
                <a:schemeClr val="tx1"/>
              </a:solidFill>
            </a:endParaRPr>
          </a:p>
        </p:txBody>
      </p:sp>
      <p:cxnSp>
        <p:nvCxnSpPr>
          <p:cNvPr id="20" name="Kobling: vinkel 19">
            <a:extLst>
              <a:ext uri="{FF2B5EF4-FFF2-40B4-BE49-F238E27FC236}">
                <a16:creationId xmlns:a16="http://schemas.microsoft.com/office/drawing/2014/main" id="{9CCE4450-325E-C64F-C96B-79CCF3AF8ED5}"/>
              </a:ext>
            </a:extLst>
          </p:cNvPr>
          <p:cNvCxnSpPr>
            <a:cxnSpLocks/>
            <a:stCxn id="19" idx="0"/>
            <a:endCxn id="9" idx="2"/>
          </p:cNvCxnSpPr>
          <p:nvPr/>
        </p:nvCxnSpPr>
        <p:spPr>
          <a:xfrm rot="16200000" flipV="1">
            <a:off x="6059468" y="3563841"/>
            <a:ext cx="654423" cy="584075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282CDF39-BB5F-4B97-1646-7596EC7866B8}"/>
              </a:ext>
            </a:extLst>
          </p:cNvPr>
          <p:cNvSpPr txBox="1"/>
          <p:nvPr/>
        </p:nvSpPr>
        <p:spPr>
          <a:xfrm>
            <a:off x="2316949" y="1106555"/>
            <a:ext cx="7555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dirty="0">
                <a:solidFill>
                  <a:schemeClr val="tx1"/>
                </a:solidFill>
              </a:rPr>
              <a:t>APPOINTING PARTY’S EXCHANGE INFORMATION REQUIREMENTS</a:t>
            </a:r>
          </a:p>
        </p:txBody>
      </p:sp>
      <p:sp>
        <p:nvSpPr>
          <p:cNvPr id="32" name="Rektangel: brettet hjørne 31">
            <a:extLst>
              <a:ext uri="{FF2B5EF4-FFF2-40B4-BE49-F238E27FC236}">
                <a16:creationId xmlns:a16="http://schemas.microsoft.com/office/drawing/2014/main" id="{B80A204B-DA77-F069-1F62-7B3CF8AE9028}"/>
              </a:ext>
            </a:extLst>
          </p:cNvPr>
          <p:cNvSpPr/>
          <p:nvPr/>
        </p:nvSpPr>
        <p:spPr>
          <a:xfrm>
            <a:off x="7337294" y="4183090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>
                <a:solidFill>
                  <a:schemeClr val="tx1"/>
                </a:solidFill>
              </a:rPr>
              <a:t>List </a:t>
            </a:r>
            <a:r>
              <a:rPr lang="nb-NO" sz="1200" dirty="0" err="1">
                <a:solidFill>
                  <a:schemeClr val="tx1"/>
                </a:solidFill>
              </a:rPr>
              <a:t>of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Shared</a:t>
            </a:r>
            <a:r>
              <a:rPr lang="nb-NO" sz="1200" dirty="0">
                <a:solidFill>
                  <a:schemeClr val="tx1"/>
                </a:solidFill>
              </a:rPr>
              <a:t> Resources</a:t>
            </a:r>
          </a:p>
        </p:txBody>
      </p:sp>
      <p:sp>
        <p:nvSpPr>
          <p:cNvPr id="33" name="Rektangel: brettet hjørne 32">
            <a:extLst>
              <a:ext uri="{FF2B5EF4-FFF2-40B4-BE49-F238E27FC236}">
                <a16:creationId xmlns:a16="http://schemas.microsoft.com/office/drawing/2014/main" id="{E9716748-0C8F-11FD-AF2B-32232360868C}"/>
              </a:ext>
            </a:extLst>
          </p:cNvPr>
          <p:cNvSpPr/>
          <p:nvPr/>
        </p:nvSpPr>
        <p:spPr>
          <a:xfrm>
            <a:off x="8466984" y="4183090"/>
            <a:ext cx="942223" cy="1299882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200" dirty="0" err="1">
                <a:solidFill>
                  <a:schemeClr val="tx1"/>
                </a:solidFill>
              </a:rPr>
              <a:t>Specify</a:t>
            </a:r>
            <a:r>
              <a:rPr lang="nb-NO" sz="1200" dirty="0">
                <a:solidFill>
                  <a:schemeClr val="tx1"/>
                </a:solidFill>
              </a:rPr>
              <a:t> </a:t>
            </a:r>
            <a:r>
              <a:rPr lang="nb-NO" sz="1200" dirty="0" err="1">
                <a:solidFill>
                  <a:schemeClr val="tx1"/>
                </a:solidFill>
              </a:rPr>
              <a:t>Common</a:t>
            </a:r>
            <a:r>
              <a:rPr lang="nb-NO" sz="1200" dirty="0">
                <a:solidFill>
                  <a:schemeClr val="tx1"/>
                </a:solidFill>
              </a:rPr>
              <a:t> Data </a:t>
            </a:r>
            <a:r>
              <a:rPr lang="nb-NO" sz="1200" dirty="0" err="1">
                <a:solidFill>
                  <a:schemeClr val="tx1"/>
                </a:solidFill>
              </a:rPr>
              <a:t>Environ</a:t>
            </a:r>
            <a:r>
              <a:rPr lang="nb-NO" sz="1200" dirty="0">
                <a:solidFill>
                  <a:schemeClr val="tx1"/>
                </a:solidFill>
              </a:rPr>
              <a:t>-ment</a:t>
            </a:r>
          </a:p>
        </p:txBody>
      </p:sp>
      <p:cxnSp>
        <p:nvCxnSpPr>
          <p:cNvPr id="42" name="Kobling: vinkel 41">
            <a:extLst>
              <a:ext uri="{FF2B5EF4-FFF2-40B4-BE49-F238E27FC236}">
                <a16:creationId xmlns:a16="http://schemas.microsoft.com/office/drawing/2014/main" id="{5E1441EA-940B-874C-5A13-DA2167C43254}"/>
              </a:ext>
            </a:extLst>
          </p:cNvPr>
          <p:cNvCxnSpPr>
            <a:cxnSpLocks/>
            <a:stCxn id="32" idx="0"/>
            <a:endCxn id="9" idx="2"/>
          </p:cNvCxnSpPr>
          <p:nvPr/>
        </p:nvCxnSpPr>
        <p:spPr>
          <a:xfrm rot="16200000" flipV="1">
            <a:off x="6624313" y="2998996"/>
            <a:ext cx="654423" cy="171376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Kobling: vinkel 42">
            <a:extLst>
              <a:ext uri="{FF2B5EF4-FFF2-40B4-BE49-F238E27FC236}">
                <a16:creationId xmlns:a16="http://schemas.microsoft.com/office/drawing/2014/main" id="{F473573E-2109-810E-1A2F-90815FB3D85F}"/>
              </a:ext>
            </a:extLst>
          </p:cNvPr>
          <p:cNvCxnSpPr>
            <a:cxnSpLocks/>
            <a:stCxn id="33" idx="0"/>
            <a:endCxn id="9" idx="2"/>
          </p:cNvCxnSpPr>
          <p:nvPr/>
        </p:nvCxnSpPr>
        <p:spPr>
          <a:xfrm rot="16200000" flipV="1">
            <a:off x="7189158" y="2434151"/>
            <a:ext cx="654423" cy="284345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236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97D7A-8A9F-1101-CA0B-FC77F26DB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kstSylinder 22">
            <a:extLst>
              <a:ext uri="{FF2B5EF4-FFF2-40B4-BE49-F238E27FC236}">
                <a16:creationId xmlns:a16="http://schemas.microsoft.com/office/drawing/2014/main" id="{C10247E0-BB98-C024-78C5-4266D672FBD8}"/>
              </a:ext>
            </a:extLst>
          </p:cNvPr>
          <p:cNvSpPr txBox="1"/>
          <p:nvPr/>
        </p:nvSpPr>
        <p:spPr>
          <a:xfrm>
            <a:off x="8419987" y="891393"/>
            <a:ext cx="173726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1400" b="1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read and use the documents</a:t>
            </a:r>
          </a:p>
        </p:txBody>
      </p:sp>
      <p:sp>
        <p:nvSpPr>
          <p:cNvPr id="118" name="TekstSylinder 117">
            <a:extLst>
              <a:ext uri="{FF2B5EF4-FFF2-40B4-BE49-F238E27FC236}">
                <a16:creationId xmlns:a16="http://schemas.microsoft.com/office/drawing/2014/main" id="{5367F742-6982-0816-CEDF-C2D6E948F20F}"/>
              </a:ext>
            </a:extLst>
          </p:cNvPr>
          <p:cNvSpPr txBox="1"/>
          <p:nvPr/>
        </p:nvSpPr>
        <p:spPr>
          <a:xfrm>
            <a:off x="8419987" y="2609660"/>
            <a:ext cx="17372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</a:t>
            </a:r>
            <a:r>
              <a:rPr lang="en-US" sz="14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400" noProof="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4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xplanation of the processes and</a:t>
            </a:r>
            <a:r>
              <a:rPr lang="en-US" sz="1400" noProof="0" dirty="0">
                <a:latin typeface="Arial" panose="020B0604020202020204" pitchFamily="34" charset="0"/>
                <a:cs typeface="Arial" panose="020B0604020202020204" pitchFamily="34" charset="0"/>
              </a:rPr>
              <a:t> responsibilities.</a:t>
            </a:r>
            <a:endParaRPr lang="en-US" sz="14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kstSylinder 118">
            <a:extLst>
              <a:ext uri="{FF2B5EF4-FFF2-40B4-BE49-F238E27FC236}">
                <a16:creationId xmlns:a16="http://schemas.microsoft.com/office/drawing/2014/main" id="{F836DAE8-ACB3-461F-9E26-52D5CFB2DE33}"/>
              </a:ext>
            </a:extLst>
          </p:cNvPr>
          <p:cNvSpPr txBox="1"/>
          <p:nvPr/>
        </p:nvSpPr>
        <p:spPr>
          <a:xfrm>
            <a:off x="8419987" y="4332162"/>
            <a:ext cx="173726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</a:t>
            </a:r>
          </a:p>
          <a:p>
            <a:r>
              <a:rPr lang="en-US" sz="14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requirements</a:t>
            </a:r>
            <a:r>
              <a:rPr lang="en-US" sz="1400" noProof="0" dirty="0">
                <a:latin typeface="Arial" panose="020B0604020202020204" pitchFamily="34" charset="0"/>
                <a:cs typeface="Arial" panose="020B0604020202020204" pitchFamily="34" charset="0"/>
              </a:rPr>
              <a:t> with guidance and templates. </a:t>
            </a:r>
            <a:endParaRPr lang="en-US" sz="14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75ED4D9B-9F2C-AFEE-A390-2F0C62B12F40}"/>
              </a:ext>
            </a:extLst>
          </p:cNvPr>
          <p:cNvSpPr/>
          <p:nvPr/>
        </p:nvSpPr>
        <p:spPr>
          <a:xfrm>
            <a:off x="3375341" y="891393"/>
            <a:ext cx="1737262" cy="1266313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1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Harmony_1_ReadMeFirst_V1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me first 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C36034BE-5E7C-4C9E-0CBB-146B9CD58530}"/>
              </a:ext>
            </a:extLst>
          </p:cNvPr>
          <p:cNvSpPr/>
          <p:nvPr/>
        </p:nvSpPr>
        <p:spPr>
          <a:xfrm>
            <a:off x="2399292" y="2609660"/>
            <a:ext cx="1737261" cy="139706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8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Harmony_2_AppointingPartysBasisForBIM_V1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Appointing Party’s Basis for BIM Project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9E26909-0277-6685-62B2-B40D883C8FFC}"/>
              </a:ext>
            </a:extLst>
          </p:cNvPr>
          <p:cNvSpPr/>
          <p:nvPr/>
        </p:nvSpPr>
        <p:spPr>
          <a:xfrm>
            <a:off x="4409013" y="2612963"/>
            <a:ext cx="1737260" cy="139706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8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Harmony_3_AgreementProcess_V1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Agreement Process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3A0B5873-C856-BCD2-D946-59D0F0FDF9CC}"/>
              </a:ext>
            </a:extLst>
          </p:cNvPr>
          <p:cNvSpPr/>
          <p:nvPr/>
        </p:nvSpPr>
        <p:spPr>
          <a:xfrm>
            <a:off x="413333" y="4332162"/>
            <a:ext cx="1737262" cy="20305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2.1 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Harmony_2-1_EIR_V1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 Information Requirements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 specification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7617F604-BCFB-6636-FD32-586FBB6A4B80}"/>
              </a:ext>
            </a:extLst>
          </p:cNvPr>
          <p:cNvSpPr/>
          <p:nvPr/>
        </p:nvSpPr>
        <p:spPr>
          <a:xfrm>
            <a:off x="2399292" y="4332162"/>
            <a:ext cx="1737262" cy="20305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 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</a:t>
            </a:r>
            <a:r>
              <a:rPr lang="en-US" sz="800" noProof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2-2_EIR-BEP_V1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 Information Requirements (EIR) and BIM Execution Plan (BEP) </a:t>
            </a:r>
          </a:p>
          <a:p>
            <a:pPr algn="ctr"/>
            <a:r>
              <a:rPr lang="en-US" sz="800" i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Spreadsheet version</a:t>
            </a: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 specification</a:t>
            </a: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</a:p>
          <a:p>
            <a:pPr algn="ctr"/>
            <a:endParaRPr lang="en-US" sz="1000" i="1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C252E30B-7B33-7D70-0216-76929DADB052}"/>
              </a:ext>
            </a:extLst>
          </p:cNvPr>
          <p:cNvSpPr/>
          <p:nvPr/>
        </p:nvSpPr>
        <p:spPr>
          <a:xfrm>
            <a:off x="4409012" y="4332162"/>
            <a:ext cx="1737262" cy="20305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 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Harmony_2-3_CommonDataEnvironment_V1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Data </a:t>
            </a: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9721DDAC-3F41-07D7-2E20-FDE776A4F2B9}"/>
              </a:ext>
            </a:extLst>
          </p:cNvPr>
          <p:cNvSpPr/>
          <p:nvPr/>
        </p:nvSpPr>
        <p:spPr>
          <a:xfrm>
            <a:off x="6369230" y="4332162"/>
            <a:ext cx="1737262" cy="20305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108000" rtlCol="0" anchor="t" anchorCtr="0"/>
          <a:lstStyle/>
          <a:p>
            <a:pPr algn="ctr"/>
            <a:r>
              <a:rPr lang="en-US" sz="1400" b="1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3.1 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Harmony_3-1_BEP_V1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BIM Execution Plan</a:t>
            </a:r>
          </a:p>
          <a:p>
            <a:pPr algn="ctr"/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</a:t>
            </a:r>
          </a:p>
          <a:p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</a:p>
        </p:txBody>
      </p:sp>
    </p:spTree>
    <p:extLst>
      <p:ext uri="{BB962C8B-B14F-4D97-AF65-F5344CB8AC3E}">
        <p14:creationId xmlns:p14="http://schemas.microsoft.com/office/powerpoint/2010/main" val="588411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B0ADA-284A-69DC-9C94-56ADCF748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1">
            <a:extLst>
              <a:ext uri="{FF2B5EF4-FFF2-40B4-BE49-F238E27FC236}">
                <a16:creationId xmlns:a16="http://schemas.microsoft.com/office/drawing/2014/main" id="{04DB27CB-3614-031D-5CB2-E15C84A38DE6}"/>
              </a:ext>
            </a:extLst>
          </p:cNvPr>
          <p:cNvGrpSpPr/>
          <p:nvPr/>
        </p:nvGrpSpPr>
        <p:grpSpPr>
          <a:xfrm>
            <a:off x="3417080" y="1929670"/>
            <a:ext cx="5650073" cy="3383606"/>
            <a:chOff x="1047834" y="2588066"/>
            <a:chExt cx="3749504" cy="2245430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80E59081-754B-BAC1-A1BE-FDAB12B0CC3F}"/>
                </a:ext>
              </a:extLst>
            </p:cNvPr>
            <p:cNvSpPr/>
            <p:nvPr/>
          </p:nvSpPr>
          <p:spPr>
            <a:xfrm>
              <a:off x="1047834" y="2801211"/>
              <a:ext cx="1486221" cy="6447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Organizational</a:t>
              </a:r>
              <a:r>
                <a:rPr lang="nb-NO" sz="1400" dirty="0">
                  <a:solidFill>
                    <a:schemeClr val="tx1"/>
                  </a:solidFill>
                </a:rPr>
                <a:t>  Information </a:t>
              </a:r>
              <a:r>
                <a:rPr lang="nb-NO" sz="1400" dirty="0" err="1">
                  <a:solidFill>
                    <a:schemeClr val="tx1"/>
                  </a:solidFill>
                </a:rPr>
                <a:t>Requirements</a:t>
              </a:r>
              <a:endParaRPr lang="nb-NO" sz="1400" dirty="0">
                <a:solidFill>
                  <a:schemeClr val="tx1"/>
                </a:solidFill>
              </a:endParaRPr>
            </a:p>
            <a:p>
              <a:pPr algn="ctr"/>
              <a:r>
                <a:rPr lang="nb-NO" sz="1400" dirty="0">
                  <a:solidFill>
                    <a:schemeClr val="tx1"/>
                  </a:solidFill>
                </a:rPr>
                <a:t>(OIR)</a:t>
              </a:r>
            </a:p>
          </p:txBody>
        </p:sp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10318B0A-0062-172A-F6DA-CC2E6D36B988}"/>
                </a:ext>
              </a:extLst>
            </p:cNvPr>
            <p:cNvSpPr/>
            <p:nvPr/>
          </p:nvSpPr>
          <p:spPr>
            <a:xfrm>
              <a:off x="1047834" y="3966699"/>
              <a:ext cx="1486221" cy="6447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Prosject</a:t>
              </a:r>
              <a:r>
                <a:rPr lang="nb-NO" sz="1400" dirty="0">
                  <a:solidFill>
                    <a:schemeClr val="tx1"/>
                  </a:solidFill>
                </a:rPr>
                <a:t> Information </a:t>
              </a:r>
              <a:r>
                <a:rPr lang="nb-NO" sz="1400" dirty="0" err="1">
                  <a:solidFill>
                    <a:schemeClr val="tx1"/>
                  </a:solidFill>
                </a:rPr>
                <a:t>Requirements</a:t>
              </a:r>
              <a:endParaRPr lang="nb-NO" sz="1400" dirty="0">
                <a:solidFill>
                  <a:schemeClr val="tx1"/>
                </a:solidFill>
              </a:endParaRPr>
            </a:p>
            <a:p>
              <a:pPr algn="ctr"/>
              <a:r>
                <a:rPr lang="nb-NO" sz="1400" dirty="0">
                  <a:solidFill>
                    <a:schemeClr val="tx1"/>
                  </a:solidFill>
                </a:rPr>
                <a:t>(PIR)</a:t>
              </a:r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42029310-9B88-41DC-21C2-3CC6393157B7}"/>
                </a:ext>
              </a:extLst>
            </p:cNvPr>
            <p:cNvSpPr/>
            <p:nvPr/>
          </p:nvSpPr>
          <p:spPr>
            <a:xfrm>
              <a:off x="3311117" y="2801211"/>
              <a:ext cx="1486221" cy="6447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sz="1400" dirty="0">
                  <a:solidFill>
                    <a:schemeClr val="tx1"/>
                  </a:solidFill>
                </a:rPr>
                <a:t>Asset Information </a:t>
              </a:r>
              <a:r>
                <a:rPr lang="nb-NO" sz="1400" dirty="0" err="1">
                  <a:solidFill>
                    <a:schemeClr val="tx1"/>
                  </a:solidFill>
                </a:rPr>
                <a:t>Requirements</a:t>
              </a:r>
              <a:endParaRPr lang="nb-NO" sz="1400" dirty="0">
                <a:solidFill>
                  <a:schemeClr val="tx1"/>
                </a:solidFill>
              </a:endParaRPr>
            </a:p>
            <a:p>
              <a:pPr algn="ctr"/>
              <a:r>
                <a:rPr lang="nb-NO" sz="1400" dirty="0">
                  <a:solidFill>
                    <a:schemeClr val="tx1"/>
                  </a:solidFill>
                </a:rPr>
                <a:t>(AIR)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66822D79-5661-92B5-3474-C8E96D3AA314}"/>
                </a:ext>
              </a:extLst>
            </p:cNvPr>
            <p:cNvSpPr/>
            <p:nvPr/>
          </p:nvSpPr>
          <p:spPr>
            <a:xfrm>
              <a:off x="3311117" y="3966699"/>
              <a:ext cx="1486221" cy="6447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sz="1400" dirty="0">
                  <a:solidFill>
                    <a:schemeClr val="tx1"/>
                  </a:solidFill>
                </a:rPr>
                <a:t>Exchange Information </a:t>
              </a:r>
              <a:r>
                <a:rPr lang="nb-NO" sz="1400" dirty="0" err="1">
                  <a:solidFill>
                    <a:schemeClr val="tx1"/>
                  </a:solidFill>
                </a:rPr>
                <a:t>Requirements</a:t>
              </a:r>
              <a:r>
                <a:rPr lang="nb-NO" sz="1400" dirty="0">
                  <a:solidFill>
                    <a:schemeClr val="tx1"/>
                  </a:solidFill>
                </a:rPr>
                <a:t> (EIR)</a:t>
              </a:r>
            </a:p>
          </p:txBody>
        </p:sp>
        <p:cxnSp>
          <p:nvCxnSpPr>
            <p:cNvPr id="7" name="Rett pilkobling 6">
              <a:extLst>
                <a:ext uri="{FF2B5EF4-FFF2-40B4-BE49-F238E27FC236}">
                  <a16:creationId xmlns:a16="http://schemas.microsoft.com/office/drawing/2014/main" id="{934BB6E1-5A17-0BA5-72C8-31550F4BAE18}"/>
                </a:ext>
              </a:extLst>
            </p:cNvPr>
            <p:cNvCxnSpPr>
              <a:stCxn id="3" idx="2"/>
              <a:endCxn id="4" idx="0"/>
            </p:cNvCxnSpPr>
            <p:nvPr/>
          </p:nvCxnSpPr>
          <p:spPr>
            <a:xfrm>
              <a:off x="1790945" y="3445965"/>
              <a:ext cx="0" cy="52073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Rett pilkobling 7">
              <a:extLst>
                <a:ext uri="{FF2B5EF4-FFF2-40B4-BE49-F238E27FC236}">
                  <a16:creationId xmlns:a16="http://schemas.microsoft.com/office/drawing/2014/main" id="{2CD1E582-5156-1F1F-7AC3-C595499D57C5}"/>
                </a:ext>
              </a:extLst>
            </p:cNvPr>
            <p:cNvCxnSpPr>
              <a:cxnSpLocks/>
              <a:stCxn id="4" idx="3"/>
              <a:endCxn id="6" idx="1"/>
            </p:cNvCxnSpPr>
            <p:nvPr/>
          </p:nvCxnSpPr>
          <p:spPr>
            <a:xfrm>
              <a:off x="2534055" y="4289076"/>
              <a:ext cx="777062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Rett pilkobling 8">
              <a:extLst>
                <a:ext uri="{FF2B5EF4-FFF2-40B4-BE49-F238E27FC236}">
                  <a16:creationId xmlns:a16="http://schemas.microsoft.com/office/drawing/2014/main" id="{FB9B7301-5FF7-8E11-26E4-9E78F605E9E2}"/>
                </a:ext>
              </a:extLst>
            </p:cNvPr>
            <p:cNvCxnSpPr>
              <a:cxnSpLocks/>
              <a:stCxn id="3" idx="3"/>
              <a:endCxn id="5" idx="1"/>
            </p:cNvCxnSpPr>
            <p:nvPr/>
          </p:nvCxnSpPr>
          <p:spPr>
            <a:xfrm>
              <a:off x="2534055" y="3123588"/>
              <a:ext cx="777062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Rett pilkobling 9">
              <a:extLst>
                <a:ext uri="{FF2B5EF4-FFF2-40B4-BE49-F238E27FC236}">
                  <a16:creationId xmlns:a16="http://schemas.microsoft.com/office/drawing/2014/main" id="{AFBB27D0-3E1A-DDDB-8A07-BEFBA0973727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>
            <a:xfrm>
              <a:off x="4054228" y="3445965"/>
              <a:ext cx="0" cy="52073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kstSylinder 10">
              <a:extLst>
                <a:ext uri="{FF2B5EF4-FFF2-40B4-BE49-F238E27FC236}">
                  <a16:creationId xmlns:a16="http://schemas.microsoft.com/office/drawing/2014/main" id="{6081C123-A46B-62CF-0B42-139395547872}"/>
                </a:ext>
              </a:extLst>
            </p:cNvPr>
            <p:cNvSpPr txBox="1"/>
            <p:nvPr/>
          </p:nvSpPr>
          <p:spPr>
            <a:xfrm>
              <a:off x="1047834" y="3584089"/>
              <a:ext cx="1486221" cy="2042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contribute</a:t>
              </a:r>
              <a:r>
                <a:rPr lang="nb-NO" sz="1400" dirty="0">
                  <a:solidFill>
                    <a:schemeClr val="tx1"/>
                  </a:solidFill>
                </a:rPr>
                <a:t> to</a:t>
              </a:r>
              <a:endParaRPr lang="nb-NO" sz="1400" dirty="0"/>
            </a:p>
          </p:txBody>
        </p:sp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2ED8712D-21D9-8496-9968-E1F463977D41}"/>
                </a:ext>
              </a:extLst>
            </p:cNvPr>
            <p:cNvSpPr txBox="1"/>
            <p:nvPr/>
          </p:nvSpPr>
          <p:spPr>
            <a:xfrm>
              <a:off x="3311116" y="3584089"/>
              <a:ext cx="1486221" cy="2042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contribute</a:t>
              </a:r>
              <a:r>
                <a:rPr lang="nb-NO" sz="1400" dirty="0">
                  <a:solidFill>
                    <a:schemeClr val="tx1"/>
                  </a:solidFill>
                </a:rPr>
                <a:t> to</a:t>
              </a:r>
              <a:endParaRPr lang="nb-NO" sz="1400" dirty="0"/>
            </a:p>
          </p:txBody>
        </p:sp>
        <p:sp>
          <p:nvSpPr>
            <p:cNvPr id="13" name="TekstSylinder 12">
              <a:extLst>
                <a:ext uri="{FF2B5EF4-FFF2-40B4-BE49-F238E27FC236}">
                  <a16:creationId xmlns:a16="http://schemas.microsoft.com/office/drawing/2014/main" id="{4FCD3F9D-5AC5-F4D3-6B6F-3FDE27A9389F}"/>
                </a:ext>
              </a:extLst>
            </p:cNvPr>
            <p:cNvSpPr txBox="1"/>
            <p:nvPr/>
          </p:nvSpPr>
          <p:spPr>
            <a:xfrm rot="5400000">
              <a:off x="2361592" y="3022495"/>
              <a:ext cx="1073105" cy="2042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encapsulates</a:t>
              </a:r>
              <a:endParaRPr lang="nb-NO" sz="1400" dirty="0"/>
            </a:p>
          </p:txBody>
        </p: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F3CCCC1B-6D21-D079-F173-6A7C049185CA}"/>
                </a:ext>
              </a:extLst>
            </p:cNvPr>
            <p:cNvSpPr txBox="1"/>
            <p:nvPr/>
          </p:nvSpPr>
          <p:spPr>
            <a:xfrm rot="5400000">
              <a:off x="2361592" y="4194820"/>
              <a:ext cx="1073105" cy="2042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b-NO" sz="1400" dirty="0" err="1">
                  <a:solidFill>
                    <a:schemeClr val="tx1"/>
                  </a:solidFill>
                </a:rPr>
                <a:t>contribute</a:t>
              </a:r>
              <a:r>
                <a:rPr lang="nb-NO" sz="1400" dirty="0">
                  <a:solidFill>
                    <a:schemeClr val="tx1"/>
                  </a:solidFill>
                </a:rPr>
                <a:t> to</a:t>
              </a:r>
              <a:endParaRPr lang="nb-NO" sz="1400" dirty="0"/>
            </a:p>
          </p:txBody>
        </p:sp>
      </p:grp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BCA04B4B-67E5-849D-74C1-C36952133D03}"/>
              </a:ext>
            </a:extLst>
          </p:cNvPr>
          <p:cNvSpPr txBox="1"/>
          <p:nvPr/>
        </p:nvSpPr>
        <p:spPr>
          <a:xfrm>
            <a:off x="3417079" y="1612675"/>
            <a:ext cx="56500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1600" b="1" dirty="0"/>
              <a:t>SOURCES FOR REQUIREMENTS</a:t>
            </a:r>
          </a:p>
        </p:txBody>
      </p:sp>
    </p:spTree>
    <p:extLst>
      <p:ext uri="{BB962C8B-B14F-4D97-AF65-F5344CB8AC3E}">
        <p14:creationId xmlns:p14="http://schemas.microsoft.com/office/powerpoint/2010/main" val="406530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FABCC-077B-1555-9F1B-4BFB9A25B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>
            <a:extLst>
              <a:ext uri="{FF2B5EF4-FFF2-40B4-BE49-F238E27FC236}">
                <a16:creationId xmlns:a16="http://schemas.microsoft.com/office/drawing/2014/main" id="{A9517E2A-4C04-2A23-F7C8-D2DB097C44FE}"/>
              </a:ext>
            </a:extLst>
          </p:cNvPr>
          <p:cNvSpPr/>
          <p:nvPr/>
        </p:nvSpPr>
        <p:spPr>
          <a:xfrm>
            <a:off x="2030317" y="3630867"/>
            <a:ext cx="4232467" cy="28503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TENDERING PROCESS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37FA3824-9047-AC96-BC6F-7E1E5CAEC7BB}"/>
              </a:ext>
            </a:extLst>
          </p:cNvPr>
          <p:cNvSpPr/>
          <p:nvPr/>
        </p:nvSpPr>
        <p:spPr>
          <a:xfrm>
            <a:off x="7060098" y="3630867"/>
            <a:ext cx="2117788" cy="28503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APPOINTMENT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7F04CA17-C46C-2505-0097-0463A2236ED2}"/>
              </a:ext>
            </a:extLst>
          </p:cNvPr>
          <p:cNvSpPr/>
          <p:nvPr/>
        </p:nvSpPr>
        <p:spPr>
          <a:xfrm>
            <a:off x="7060099" y="4448601"/>
            <a:ext cx="2117788" cy="13626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Appointment 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noProof="0" dirty="0">
                <a:solidFill>
                  <a:schemeClr val="tx1"/>
                </a:solidFill>
              </a:rPr>
              <a:t>Confirmed BEP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3ADF046-8748-7D21-AA2C-5759F53849A9}"/>
              </a:ext>
            </a:extLst>
          </p:cNvPr>
          <p:cNvSpPr/>
          <p:nvPr/>
        </p:nvSpPr>
        <p:spPr>
          <a:xfrm>
            <a:off x="4545208" y="4448601"/>
            <a:ext cx="2117788" cy="13626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Tender response </a:t>
            </a:r>
          </a:p>
          <a:p>
            <a:pPr algn="ctr"/>
            <a:endParaRPr lang="en-US" noProof="0" dirty="0">
              <a:solidFill>
                <a:schemeClr val="tx1"/>
              </a:solidFill>
            </a:endParaRPr>
          </a:p>
          <a:p>
            <a:pPr algn="ctr"/>
            <a:r>
              <a:rPr lang="en-US" noProof="0" dirty="0">
                <a:solidFill>
                  <a:schemeClr val="tx1"/>
                </a:solidFill>
              </a:rPr>
              <a:t>Pre-appointment BEP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958C93D2-6F02-5C05-202D-5A60EDED30BA}"/>
              </a:ext>
            </a:extLst>
          </p:cNvPr>
          <p:cNvSpPr/>
          <p:nvPr/>
        </p:nvSpPr>
        <p:spPr>
          <a:xfrm>
            <a:off x="2030317" y="4448601"/>
            <a:ext cx="2117788" cy="13626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Invitation to tender </a:t>
            </a:r>
          </a:p>
          <a:p>
            <a:pPr algn="ctr"/>
            <a:endParaRPr lang="en-US" noProof="0" dirty="0">
              <a:solidFill>
                <a:schemeClr val="tx1"/>
              </a:solidFill>
            </a:endParaRPr>
          </a:p>
          <a:p>
            <a:pPr algn="ctr"/>
            <a:endParaRPr lang="en-US" noProof="0" dirty="0">
              <a:solidFill>
                <a:schemeClr val="tx1"/>
              </a:solidFill>
            </a:endParaRPr>
          </a:p>
          <a:p>
            <a:pPr algn="ctr"/>
            <a:r>
              <a:rPr lang="en-US" noProof="0" dirty="0">
                <a:solidFill>
                  <a:schemeClr val="tx1"/>
                </a:solidFill>
              </a:rPr>
              <a:t>EIR</a:t>
            </a: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43F46A92-678E-949D-E0B2-7A23FCE21BC0}"/>
              </a:ext>
            </a:extLst>
          </p:cNvPr>
          <p:cNvSpPr txBox="1"/>
          <p:nvPr/>
        </p:nvSpPr>
        <p:spPr>
          <a:xfrm>
            <a:off x="2030317" y="4090191"/>
            <a:ext cx="2117788" cy="338554"/>
          </a:xfrm>
          <a:prstGeom prst="rect">
            <a:avLst/>
          </a:prstGeom>
          <a:noFill/>
        </p:spPr>
        <p:txBody>
          <a:bodyPr wrap="square" lIns="72000" rIns="72000">
            <a:spAutoFit/>
          </a:bodyPr>
          <a:lstStyle/>
          <a:p>
            <a:r>
              <a:rPr lang="en-US" sz="1600" noProof="0" dirty="0"/>
              <a:t>Appointing party</a:t>
            </a:r>
          </a:p>
        </p:txBody>
      </p: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A637496C-0027-2D27-137A-2D70F2C08862}"/>
              </a:ext>
            </a:extLst>
          </p:cNvPr>
          <p:cNvSpPr txBox="1"/>
          <p:nvPr/>
        </p:nvSpPr>
        <p:spPr>
          <a:xfrm>
            <a:off x="4545208" y="4090191"/>
            <a:ext cx="2117788" cy="338554"/>
          </a:xfrm>
          <a:prstGeom prst="rect">
            <a:avLst/>
          </a:prstGeom>
          <a:noFill/>
        </p:spPr>
        <p:txBody>
          <a:bodyPr wrap="square" lIns="72000" rIns="72000">
            <a:spAutoFit/>
          </a:bodyPr>
          <a:lstStyle/>
          <a:p>
            <a:r>
              <a:rPr lang="en-US" sz="1600" noProof="0" dirty="0"/>
              <a:t>Lead appointed party</a:t>
            </a:r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9D541814-60AD-D36F-8A5E-5C3D65E9ACD5}"/>
              </a:ext>
            </a:extLst>
          </p:cNvPr>
          <p:cNvSpPr txBox="1"/>
          <p:nvPr/>
        </p:nvSpPr>
        <p:spPr>
          <a:xfrm>
            <a:off x="7060099" y="4090191"/>
            <a:ext cx="2117788" cy="338554"/>
          </a:xfrm>
          <a:prstGeom prst="rect">
            <a:avLst/>
          </a:prstGeom>
          <a:noFill/>
        </p:spPr>
        <p:txBody>
          <a:bodyPr wrap="square" lIns="72000" rIns="72000">
            <a:spAutoFit/>
          </a:bodyPr>
          <a:lstStyle/>
          <a:p>
            <a:r>
              <a:rPr lang="en-US" sz="1600" noProof="0" dirty="0"/>
              <a:t>Lead appointed party</a:t>
            </a:r>
          </a:p>
        </p:txBody>
      </p: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F659C4C1-5B7B-6295-C6C6-2FC6DA775F02}"/>
              </a:ext>
            </a:extLst>
          </p:cNvPr>
          <p:cNvGrpSpPr/>
          <p:nvPr/>
        </p:nvGrpSpPr>
        <p:grpSpPr>
          <a:xfrm>
            <a:off x="2194335" y="395488"/>
            <a:ext cx="6866350" cy="2824127"/>
            <a:chOff x="3055436" y="2958401"/>
            <a:chExt cx="4924837" cy="2025583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A70F592-797D-5899-7075-ACF14032E973}"/>
                </a:ext>
              </a:extLst>
            </p:cNvPr>
            <p:cNvSpPr/>
            <p:nvPr/>
          </p:nvSpPr>
          <p:spPr>
            <a:xfrm>
              <a:off x="3055437" y="3162837"/>
              <a:ext cx="3057600" cy="182114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</a:endParaRP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5F6B2E9D-BE52-0F17-C26A-2CD3357F2AEF}"/>
                </a:ext>
              </a:extLst>
            </p:cNvPr>
            <p:cNvSpPr/>
            <p:nvPr/>
          </p:nvSpPr>
          <p:spPr>
            <a:xfrm>
              <a:off x="6307540" y="3162837"/>
              <a:ext cx="1672733" cy="182114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</a:endParaRPr>
            </a:p>
          </p:txBody>
        </p:sp>
        <p:sp>
          <p:nvSpPr>
            <p:cNvPr id="29" name="Rektangel 28">
              <a:extLst>
                <a:ext uri="{FF2B5EF4-FFF2-40B4-BE49-F238E27FC236}">
                  <a16:creationId xmlns:a16="http://schemas.microsoft.com/office/drawing/2014/main" id="{BF5FA06D-1AC7-EAFB-4C3C-DDC3FFC8B02A}"/>
                </a:ext>
              </a:extLst>
            </p:cNvPr>
            <p:cNvSpPr/>
            <p:nvPr/>
          </p:nvSpPr>
          <p:spPr>
            <a:xfrm>
              <a:off x="3055436" y="2958401"/>
              <a:ext cx="2003040" cy="204437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r>
                <a:rPr lang="nb-NO" dirty="0">
                  <a:solidFill>
                    <a:schemeClr val="bg1"/>
                  </a:solidFill>
                </a:rPr>
                <a:t>TENDERING PROCESS</a:t>
              </a:r>
            </a:p>
          </p:txBody>
        </p:sp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B53463D9-1DDE-3A5F-B39A-B7902E54D8E2}"/>
                </a:ext>
              </a:extLst>
            </p:cNvPr>
            <p:cNvSpPr/>
            <p:nvPr/>
          </p:nvSpPr>
          <p:spPr>
            <a:xfrm>
              <a:off x="6307540" y="2958401"/>
              <a:ext cx="1291506" cy="204437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r>
                <a:rPr lang="nb-NO" dirty="0">
                  <a:solidFill>
                    <a:schemeClr val="bg1"/>
                  </a:solidFill>
                </a:rPr>
                <a:t>APPOINTMENT</a:t>
              </a:r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8B650325-F021-AA8C-3474-BB19110D9DE8}"/>
                </a:ext>
              </a:extLst>
            </p:cNvPr>
            <p:cNvSpPr/>
            <p:nvPr/>
          </p:nvSpPr>
          <p:spPr>
            <a:xfrm>
              <a:off x="6545368" y="3589678"/>
              <a:ext cx="1225373" cy="1181763"/>
            </a:xfrm>
            <a:prstGeom prst="rect">
              <a:avLst/>
            </a:prstGeom>
            <a:solidFill>
              <a:srgbClr val="BFBFBF"/>
            </a:solidFill>
            <a:ln w="19050"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b-NO" dirty="0">
                  <a:solidFill>
                    <a:schemeClr val="tx1"/>
                  </a:solidFill>
                </a:rPr>
                <a:t>Appointment, BEP</a:t>
              </a:r>
            </a:p>
          </p:txBody>
        </p: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FB9268CD-EF71-6ED4-E4B8-A4AF8BF40A8A}"/>
                </a:ext>
              </a:extLst>
            </p:cNvPr>
            <p:cNvSpPr/>
            <p:nvPr/>
          </p:nvSpPr>
          <p:spPr>
            <a:xfrm>
              <a:off x="4704829" y="3589678"/>
              <a:ext cx="1225373" cy="1181763"/>
            </a:xfrm>
            <a:prstGeom prst="rect">
              <a:avLst/>
            </a:prstGeom>
            <a:solidFill>
              <a:srgbClr val="BFBFBF"/>
            </a:solidFill>
            <a:ln w="19050"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b-NO" dirty="0">
                  <a:solidFill>
                    <a:schemeClr val="tx1"/>
                  </a:solidFill>
                </a:rPr>
                <a:t>Tender </a:t>
              </a:r>
              <a:r>
                <a:rPr lang="nb-NO" dirty="0" err="1">
                  <a:solidFill>
                    <a:schemeClr val="tx1"/>
                  </a:solidFill>
                </a:rPr>
                <a:t>response</a:t>
              </a:r>
              <a:r>
                <a:rPr lang="nb-NO" dirty="0">
                  <a:solidFill>
                    <a:schemeClr val="tx1"/>
                  </a:solidFill>
                </a:rPr>
                <a:t>, pre-appointment BEP</a:t>
              </a:r>
            </a:p>
          </p:txBody>
        </p:sp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D75B0AF9-1D22-15EF-6C61-07FD196879BB}"/>
                </a:ext>
              </a:extLst>
            </p:cNvPr>
            <p:cNvSpPr/>
            <p:nvPr/>
          </p:nvSpPr>
          <p:spPr>
            <a:xfrm>
              <a:off x="3284953" y="3589678"/>
              <a:ext cx="1225373" cy="1181763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b-NO" dirty="0" err="1">
                  <a:solidFill>
                    <a:schemeClr val="bg1"/>
                  </a:solidFill>
                </a:rPr>
                <a:t>Invitation</a:t>
              </a:r>
              <a:r>
                <a:rPr lang="nb-NO" dirty="0">
                  <a:solidFill>
                    <a:schemeClr val="bg1"/>
                  </a:solidFill>
                </a:rPr>
                <a:t> to tender, EIR</a:t>
              </a:r>
            </a:p>
          </p:txBody>
        </p:sp>
        <p:cxnSp>
          <p:nvCxnSpPr>
            <p:cNvPr id="34" name="Rett pilkobling 33">
              <a:extLst>
                <a:ext uri="{FF2B5EF4-FFF2-40B4-BE49-F238E27FC236}">
                  <a16:creationId xmlns:a16="http://schemas.microsoft.com/office/drawing/2014/main" id="{91F840B0-B64C-99BB-0EC8-46B273D951D7}"/>
                </a:ext>
              </a:extLst>
            </p:cNvPr>
            <p:cNvCxnSpPr>
              <a:cxnSpLocks/>
              <a:stCxn id="33" idx="3"/>
              <a:endCxn id="32" idx="1"/>
            </p:cNvCxnSpPr>
            <p:nvPr/>
          </p:nvCxnSpPr>
          <p:spPr>
            <a:xfrm>
              <a:off x="4510326" y="4180560"/>
              <a:ext cx="194503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kstSylinder 34">
              <a:extLst>
                <a:ext uri="{FF2B5EF4-FFF2-40B4-BE49-F238E27FC236}">
                  <a16:creationId xmlns:a16="http://schemas.microsoft.com/office/drawing/2014/main" id="{4EF67D8D-DFD4-80FC-7FCB-9ED39DBBE1DD}"/>
                </a:ext>
              </a:extLst>
            </p:cNvPr>
            <p:cNvSpPr txBox="1"/>
            <p:nvPr/>
          </p:nvSpPr>
          <p:spPr>
            <a:xfrm>
              <a:off x="3284953" y="3186237"/>
              <a:ext cx="1225373" cy="419425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nb-NO" sz="1600" dirty="0"/>
                <a:t>APPOINTING PARTY</a:t>
              </a:r>
            </a:p>
          </p:txBody>
        </p:sp>
        <p:sp>
          <p:nvSpPr>
            <p:cNvPr id="36" name="TekstSylinder 35">
              <a:extLst>
                <a:ext uri="{FF2B5EF4-FFF2-40B4-BE49-F238E27FC236}">
                  <a16:creationId xmlns:a16="http://schemas.microsoft.com/office/drawing/2014/main" id="{E0BAE984-3FBC-9DA4-93B4-235C1BCF0A1F}"/>
                </a:ext>
              </a:extLst>
            </p:cNvPr>
            <p:cNvSpPr txBox="1"/>
            <p:nvPr/>
          </p:nvSpPr>
          <p:spPr>
            <a:xfrm>
              <a:off x="4704829" y="3186237"/>
              <a:ext cx="1225373" cy="419425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nb-NO" sz="1600" dirty="0">
                  <a:solidFill>
                    <a:schemeClr val="bg1">
                      <a:lumMod val="50000"/>
                    </a:schemeClr>
                  </a:solidFill>
                </a:rPr>
                <a:t>LEAD APPOINTED PARTY</a:t>
              </a:r>
            </a:p>
          </p:txBody>
        </p:sp>
        <p:sp>
          <p:nvSpPr>
            <p:cNvPr id="37" name="TekstSylinder 36">
              <a:extLst>
                <a:ext uri="{FF2B5EF4-FFF2-40B4-BE49-F238E27FC236}">
                  <a16:creationId xmlns:a16="http://schemas.microsoft.com/office/drawing/2014/main" id="{7BBC1940-9E8B-46CB-42E9-FA4F7D85FC27}"/>
                </a:ext>
              </a:extLst>
            </p:cNvPr>
            <p:cNvSpPr txBox="1"/>
            <p:nvPr/>
          </p:nvSpPr>
          <p:spPr>
            <a:xfrm>
              <a:off x="6545368" y="3186237"/>
              <a:ext cx="1225373" cy="419425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nb-NO" sz="1600" dirty="0">
                  <a:solidFill>
                    <a:schemeClr val="bg1">
                      <a:lumMod val="50000"/>
                    </a:schemeClr>
                  </a:solidFill>
                </a:rPr>
                <a:t>LEAD APPOINTED PARTY</a:t>
              </a:r>
            </a:p>
          </p:txBody>
        </p:sp>
      </p:grpSp>
      <p:cxnSp>
        <p:nvCxnSpPr>
          <p:cNvPr id="43" name="Rett pilkobling 42">
            <a:extLst>
              <a:ext uri="{FF2B5EF4-FFF2-40B4-BE49-F238E27FC236}">
                <a16:creationId xmlns:a16="http://schemas.microsoft.com/office/drawing/2014/main" id="{BB78C9E0-1043-1650-0618-1DD0D016175C}"/>
              </a:ext>
            </a:extLst>
          </p:cNvPr>
          <p:cNvCxnSpPr>
            <a:cxnSpLocks/>
            <a:stCxn id="21" idx="3"/>
            <a:endCxn id="20" idx="1"/>
          </p:cNvCxnSpPr>
          <p:nvPr/>
        </p:nvCxnSpPr>
        <p:spPr>
          <a:xfrm>
            <a:off x="4148105" y="5129910"/>
            <a:ext cx="397103" cy="0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Rett pilkobling 45">
            <a:extLst>
              <a:ext uri="{FF2B5EF4-FFF2-40B4-BE49-F238E27FC236}">
                <a16:creationId xmlns:a16="http://schemas.microsoft.com/office/drawing/2014/main" id="{6C7BD67C-77D5-7500-2790-12B02AC2D2B1}"/>
              </a:ext>
            </a:extLst>
          </p:cNvPr>
          <p:cNvCxnSpPr>
            <a:cxnSpLocks/>
            <a:stCxn id="20" idx="3"/>
            <a:endCxn id="19" idx="1"/>
          </p:cNvCxnSpPr>
          <p:nvPr/>
        </p:nvCxnSpPr>
        <p:spPr>
          <a:xfrm>
            <a:off x="6662996" y="5129910"/>
            <a:ext cx="397103" cy="0"/>
          </a:xfrm>
          <a:prstGeom prst="straightConnector1">
            <a:avLst/>
          </a:prstGeom>
          <a:ln w="190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323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1">
            <a:extLst>
              <a:ext uri="{FF2B5EF4-FFF2-40B4-BE49-F238E27FC236}">
                <a16:creationId xmlns:a16="http://schemas.microsoft.com/office/drawing/2014/main" id="{AD7DC3B9-F897-9497-3537-7E764250AAF5}"/>
              </a:ext>
            </a:extLst>
          </p:cNvPr>
          <p:cNvGrpSpPr/>
          <p:nvPr/>
        </p:nvGrpSpPr>
        <p:grpSpPr>
          <a:xfrm>
            <a:off x="4138490" y="1350060"/>
            <a:ext cx="3915019" cy="4376484"/>
            <a:chOff x="2770632" y="1059193"/>
            <a:chExt cx="2921554" cy="3265919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B39307BD-4935-CB4A-4EDB-C13B269C75F4}"/>
                </a:ext>
              </a:extLst>
            </p:cNvPr>
            <p:cNvSpPr/>
            <p:nvPr/>
          </p:nvSpPr>
          <p:spPr>
            <a:xfrm>
              <a:off x="2770632" y="1408176"/>
              <a:ext cx="2916936" cy="29169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grpSp>
          <p:nvGrpSpPr>
            <p:cNvPr id="5" name="Gruppe 4">
              <a:extLst>
                <a:ext uri="{FF2B5EF4-FFF2-40B4-BE49-F238E27FC236}">
                  <a16:creationId xmlns:a16="http://schemas.microsoft.com/office/drawing/2014/main" id="{EE5CA2C1-E842-76F5-08FE-A5E203128B6F}"/>
                </a:ext>
              </a:extLst>
            </p:cNvPr>
            <p:cNvGrpSpPr/>
            <p:nvPr/>
          </p:nvGrpSpPr>
          <p:grpSpPr>
            <a:xfrm>
              <a:off x="2770632" y="1059193"/>
              <a:ext cx="2916936" cy="3265919"/>
              <a:chOff x="2770632" y="1059193"/>
              <a:chExt cx="2916936" cy="3265919"/>
            </a:xfrm>
          </p:grpSpPr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C96392A3-42C6-657E-10B0-8C38B4845BE8}"/>
                  </a:ext>
                </a:extLst>
              </p:cNvPr>
              <p:cNvCxnSpPr>
                <a:cxnSpLocks/>
                <a:endCxn id="3" idx="4"/>
              </p:cNvCxnSpPr>
              <p:nvPr/>
            </p:nvCxnSpPr>
            <p:spPr>
              <a:xfrm>
                <a:off x="4229100" y="1059193"/>
                <a:ext cx="0" cy="3265919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38AB8FF4-C432-458E-70A0-9E77BB6AC171}"/>
                  </a:ext>
                </a:extLst>
              </p:cNvPr>
              <p:cNvCxnSpPr>
                <a:stCxn id="3" idx="2"/>
                <a:endCxn id="3" idx="6"/>
              </p:cNvCxnSpPr>
              <p:nvPr/>
            </p:nvCxnSpPr>
            <p:spPr>
              <a:xfrm>
                <a:off x="2770632" y="2866644"/>
                <a:ext cx="291693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uppe 5">
              <a:extLst>
                <a:ext uri="{FF2B5EF4-FFF2-40B4-BE49-F238E27FC236}">
                  <a16:creationId xmlns:a16="http://schemas.microsoft.com/office/drawing/2014/main" id="{E83F11E9-924B-6A56-A0AA-DE19716AE3FD}"/>
                </a:ext>
              </a:extLst>
            </p:cNvPr>
            <p:cNvGrpSpPr/>
            <p:nvPr/>
          </p:nvGrpSpPr>
          <p:grpSpPr>
            <a:xfrm rot="3600000">
              <a:off x="2775250" y="1403563"/>
              <a:ext cx="2916936" cy="2916936"/>
              <a:chOff x="2770632" y="1408176"/>
              <a:chExt cx="2916936" cy="2916936"/>
            </a:xfrm>
          </p:grpSpPr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0161BE37-6F71-1ED5-DAA3-EA86A633A4A2}"/>
                  </a:ext>
                </a:extLst>
              </p:cNvPr>
              <p:cNvCxnSpPr/>
              <p:nvPr/>
            </p:nvCxnSpPr>
            <p:spPr>
              <a:xfrm>
                <a:off x="4229100" y="1408176"/>
                <a:ext cx="0" cy="291693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F75BDA9F-AB2A-C382-171E-D68D41FE9330}"/>
                  </a:ext>
                </a:extLst>
              </p:cNvPr>
              <p:cNvCxnSpPr/>
              <p:nvPr/>
            </p:nvCxnSpPr>
            <p:spPr>
              <a:xfrm>
                <a:off x="2770632" y="2866644"/>
                <a:ext cx="291693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FBE8E534-588D-6E3C-767C-89E3E3306DD3}"/>
                </a:ext>
              </a:extLst>
            </p:cNvPr>
            <p:cNvGrpSpPr/>
            <p:nvPr/>
          </p:nvGrpSpPr>
          <p:grpSpPr>
            <a:xfrm rot="1800000">
              <a:off x="2770633" y="1398946"/>
              <a:ext cx="2916936" cy="2916936"/>
              <a:chOff x="2770632" y="1408176"/>
              <a:chExt cx="2916936" cy="2916936"/>
            </a:xfrm>
          </p:grpSpPr>
          <p:cxnSp>
            <p:nvCxnSpPr>
              <p:cNvPr id="9" name="Rett linje 8">
                <a:extLst>
                  <a:ext uri="{FF2B5EF4-FFF2-40B4-BE49-F238E27FC236}">
                    <a16:creationId xmlns:a16="http://schemas.microsoft.com/office/drawing/2014/main" id="{931074BB-B233-1186-BBEB-A4D7A5C968C5}"/>
                  </a:ext>
                </a:extLst>
              </p:cNvPr>
              <p:cNvCxnSpPr/>
              <p:nvPr/>
            </p:nvCxnSpPr>
            <p:spPr>
              <a:xfrm>
                <a:off x="4229100" y="1408176"/>
                <a:ext cx="0" cy="291693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54C6C7FB-2F47-F2D2-84FD-F58DC0A81DA8}"/>
                  </a:ext>
                </a:extLst>
              </p:cNvPr>
              <p:cNvCxnSpPr/>
              <p:nvPr/>
            </p:nvCxnSpPr>
            <p:spPr>
              <a:xfrm>
                <a:off x="2770632" y="2866644"/>
                <a:ext cx="291693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BBAF2B1C-DD88-2DE5-7FB5-2F4338B4094B}"/>
              </a:ext>
            </a:extLst>
          </p:cNvPr>
          <p:cNvSpPr txBox="1"/>
          <p:nvPr/>
        </p:nvSpPr>
        <p:spPr>
          <a:xfrm>
            <a:off x="5925198" y="2143906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01</a:t>
            </a:r>
          </a:p>
        </p:txBody>
      </p:sp>
      <p:sp>
        <p:nvSpPr>
          <p:cNvPr id="38" name="TekstSylinder 37">
            <a:extLst>
              <a:ext uri="{FF2B5EF4-FFF2-40B4-BE49-F238E27FC236}">
                <a16:creationId xmlns:a16="http://schemas.microsoft.com/office/drawing/2014/main" id="{C18AEF77-9277-8A7E-4448-A8FD87F9DA0D}"/>
              </a:ext>
            </a:extLst>
          </p:cNvPr>
          <p:cNvSpPr txBox="1"/>
          <p:nvPr/>
        </p:nvSpPr>
        <p:spPr>
          <a:xfrm>
            <a:off x="6658250" y="2521633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02</a:t>
            </a:r>
          </a:p>
        </p:txBody>
      </p:sp>
      <p:sp>
        <p:nvSpPr>
          <p:cNvPr id="39" name="TekstSylinder 38">
            <a:extLst>
              <a:ext uri="{FF2B5EF4-FFF2-40B4-BE49-F238E27FC236}">
                <a16:creationId xmlns:a16="http://schemas.microsoft.com/office/drawing/2014/main" id="{EB54C649-311F-B8DA-45D4-A34EF71E6D30}"/>
              </a:ext>
            </a:extLst>
          </p:cNvPr>
          <p:cNvSpPr txBox="1"/>
          <p:nvPr/>
        </p:nvSpPr>
        <p:spPr>
          <a:xfrm>
            <a:off x="6924869" y="3211669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03</a:t>
            </a:r>
          </a:p>
        </p:txBody>
      </p:sp>
      <p:sp>
        <p:nvSpPr>
          <p:cNvPr id="40" name="TekstSylinder 39">
            <a:extLst>
              <a:ext uri="{FF2B5EF4-FFF2-40B4-BE49-F238E27FC236}">
                <a16:creationId xmlns:a16="http://schemas.microsoft.com/office/drawing/2014/main" id="{EDB54CD5-53DD-C2B9-47D8-BF6658F7DE30}"/>
              </a:ext>
            </a:extLst>
          </p:cNvPr>
          <p:cNvSpPr txBox="1"/>
          <p:nvPr/>
        </p:nvSpPr>
        <p:spPr>
          <a:xfrm>
            <a:off x="6924869" y="3888845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04</a:t>
            </a:r>
          </a:p>
        </p:txBody>
      </p:sp>
      <p:sp>
        <p:nvSpPr>
          <p:cNvPr id="41" name="TekstSylinder 40">
            <a:extLst>
              <a:ext uri="{FF2B5EF4-FFF2-40B4-BE49-F238E27FC236}">
                <a16:creationId xmlns:a16="http://schemas.microsoft.com/office/drawing/2014/main" id="{217DBBD7-F636-8BA3-9756-D563B4296F1A}"/>
              </a:ext>
            </a:extLst>
          </p:cNvPr>
          <p:cNvSpPr txBox="1"/>
          <p:nvPr/>
        </p:nvSpPr>
        <p:spPr>
          <a:xfrm>
            <a:off x="6646249" y="4599982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05</a:t>
            </a:r>
          </a:p>
        </p:txBody>
      </p:sp>
      <p:sp>
        <p:nvSpPr>
          <p:cNvPr id="42" name="TekstSylinder 41">
            <a:extLst>
              <a:ext uri="{FF2B5EF4-FFF2-40B4-BE49-F238E27FC236}">
                <a16:creationId xmlns:a16="http://schemas.microsoft.com/office/drawing/2014/main" id="{C6FB9086-7B32-3C67-6417-AEB712780CAC}"/>
              </a:ext>
            </a:extLst>
          </p:cNvPr>
          <p:cNvSpPr txBox="1"/>
          <p:nvPr/>
        </p:nvSpPr>
        <p:spPr>
          <a:xfrm>
            <a:off x="5925742" y="5061647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06</a:t>
            </a:r>
          </a:p>
        </p:txBody>
      </p: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015EAD38-2F71-044A-4DA8-194B42A66904}"/>
              </a:ext>
            </a:extLst>
          </p:cNvPr>
          <p:cNvSpPr txBox="1"/>
          <p:nvPr/>
        </p:nvSpPr>
        <p:spPr>
          <a:xfrm>
            <a:off x="5216563" y="5040154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07</a:t>
            </a:r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3A69C5C8-B61E-1187-52DC-5DF9D4D3B980}"/>
              </a:ext>
            </a:extLst>
          </p:cNvPr>
          <p:cNvSpPr txBox="1"/>
          <p:nvPr/>
        </p:nvSpPr>
        <p:spPr>
          <a:xfrm>
            <a:off x="4448699" y="4615652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08</a:t>
            </a:r>
          </a:p>
        </p:txBody>
      </p:sp>
      <p:sp>
        <p:nvSpPr>
          <p:cNvPr id="45" name="TekstSylinder 44">
            <a:extLst>
              <a:ext uri="{FF2B5EF4-FFF2-40B4-BE49-F238E27FC236}">
                <a16:creationId xmlns:a16="http://schemas.microsoft.com/office/drawing/2014/main" id="{14DD8654-BA2C-BE80-AA10-AD12E707E24D}"/>
              </a:ext>
            </a:extLst>
          </p:cNvPr>
          <p:cNvSpPr txBox="1"/>
          <p:nvPr/>
        </p:nvSpPr>
        <p:spPr>
          <a:xfrm>
            <a:off x="4126378" y="3922838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09</a:t>
            </a:r>
          </a:p>
        </p:txBody>
      </p:sp>
      <p:sp>
        <p:nvSpPr>
          <p:cNvPr id="46" name="TekstSylinder 45">
            <a:extLst>
              <a:ext uri="{FF2B5EF4-FFF2-40B4-BE49-F238E27FC236}">
                <a16:creationId xmlns:a16="http://schemas.microsoft.com/office/drawing/2014/main" id="{670E9ECD-59C7-B510-2657-C78F823B998F}"/>
              </a:ext>
            </a:extLst>
          </p:cNvPr>
          <p:cNvSpPr txBox="1"/>
          <p:nvPr/>
        </p:nvSpPr>
        <p:spPr>
          <a:xfrm>
            <a:off x="4487845" y="2490937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11</a:t>
            </a:r>
          </a:p>
        </p:txBody>
      </p:sp>
      <p:sp>
        <p:nvSpPr>
          <p:cNvPr id="47" name="TekstSylinder 46">
            <a:extLst>
              <a:ext uri="{FF2B5EF4-FFF2-40B4-BE49-F238E27FC236}">
                <a16:creationId xmlns:a16="http://schemas.microsoft.com/office/drawing/2014/main" id="{DC00CD1E-AF68-A283-50A4-9B3CDE3F5075}"/>
              </a:ext>
            </a:extLst>
          </p:cNvPr>
          <p:cNvSpPr txBox="1"/>
          <p:nvPr/>
        </p:nvSpPr>
        <p:spPr>
          <a:xfrm>
            <a:off x="4177419" y="3218386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10</a:t>
            </a:r>
          </a:p>
        </p:txBody>
      </p:sp>
      <p:sp>
        <p:nvSpPr>
          <p:cNvPr id="48" name="TekstSylinder 47">
            <a:extLst>
              <a:ext uri="{FF2B5EF4-FFF2-40B4-BE49-F238E27FC236}">
                <a16:creationId xmlns:a16="http://schemas.microsoft.com/office/drawing/2014/main" id="{B8EEF453-BFF9-072A-674A-A5A6EB78C75B}"/>
              </a:ext>
            </a:extLst>
          </p:cNvPr>
          <p:cNvSpPr txBox="1"/>
          <p:nvPr/>
        </p:nvSpPr>
        <p:spPr>
          <a:xfrm>
            <a:off x="5256922" y="2145363"/>
            <a:ext cx="9996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12</a:t>
            </a:r>
          </a:p>
        </p:txBody>
      </p:sp>
      <p:sp>
        <p:nvSpPr>
          <p:cNvPr id="49" name="TekstSylinder 48">
            <a:extLst>
              <a:ext uri="{FF2B5EF4-FFF2-40B4-BE49-F238E27FC236}">
                <a16:creationId xmlns:a16="http://schemas.microsoft.com/office/drawing/2014/main" id="{AC2F1596-FD8F-6C71-9055-CBD622BECD4F}"/>
              </a:ext>
            </a:extLst>
          </p:cNvPr>
          <p:cNvSpPr txBox="1"/>
          <p:nvPr/>
        </p:nvSpPr>
        <p:spPr>
          <a:xfrm>
            <a:off x="5301603" y="835483"/>
            <a:ext cx="1582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2400" dirty="0"/>
              <a:t>NORTH</a:t>
            </a:r>
          </a:p>
        </p:txBody>
      </p:sp>
      <p:sp>
        <p:nvSpPr>
          <p:cNvPr id="53" name="Likebent trekant 52">
            <a:extLst>
              <a:ext uri="{FF2B5EF4-FFF2-40B4-BE49-F238E27FC236}">
                <a16:creationId xmlns:a16="http://schemas.microsoft.com/office/drawing/2014/main" id="{13BA07E5-4497-6C79-87A9-3C350909C986}"/>
              </a:ext>
            </a:extLst>
          </p:cNvPr>
          <p:cNvSpPr/>
          <p:nvPr/>
        </p:nvSpPr>
        <p:spPr>
          <a:xfrm>
            <a:off x="5916776" y="1368775"/>
            <a:ext cx="352255" cy="350158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969882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97EE9F64-606A-010A-41C9-766BCB3602CF}"/>
              </a:ext>
            </a:extLst>
          </p:cNvPr>
          <p:cNvSpPr/>
          <p:nvPr/>
        </p:nvSpPr>
        <p:spPr>
          <a:xfrm>
            <a:off x="6744364" y="1772966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WORK IN PROGRESS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Information being developed by its originator or task team, not visible to or accessible by anyone else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Task Team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B551505-8757-249D-6DD7-2936CB3C1B77}"/>
              </a:ext>
            </a:extLst>
          </p:cNvPr>
          <p:cNvSpPr/>
          <p:nvPr/>
        </p:nvSpPr>
        <p:spPr>
          <a:xfrm>
            <a:off x="6509469" y="1613673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WORK IN PROGRESS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Information being developed by its originator or task team, not visible to or accessible by anyone else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Task Team</a:t>
            </a:r>
          </a:p>
        </p:txBody>
      </p:sp>
      <p:sp>
        <p:nvSpPr>
          <p:cNvPr id="12" name="Pil: høyre 11">
            <a:extLst>
              <a:ext uri="{FF2B5EF4-FFF2-40B4-BE49-F238E27FC236}">
                <a16:creationId xmlns:a16="http://schemas.microsoft.com/office/drawing/2014/main" id="{B5E7D967-48B4-5813-2F3B-DC4D15803C01}"/>
              </a:ext>
            </a:extLst>
          </p:cNvPr>
          <p:cNvSpPr/>
          <p:nvPr/>
        </p:nvSpPr>
        <p:spPr>
          <a:xfrm rot="5400000">
            <a:off x="4336807" y="3074483"/>
            <a:ext cx="776772" cy="322141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noProof="0" dirty="0">
              <a:solidFill>
                <a:schemeClr val="tx1"/>
              </a:solidFill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4D26B9D-F9E2-52CF-76F9-1FCE894DDC5B}"/>
              </a:ext>
            </a:extLst>
          </p:cNvPr>
          <p:cNvSpPr/>
          <p:nvPr/>
        </p:nvSpPr>
        <p:spPr>
          <a:xfrm>
            <a:off x="6350493" y="1422400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WORK IN PROGRESS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Information being developed by its originator or task team, not visible to or accessible by anyone else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Task Team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4B776DA5-F7D7-DC98-8BE7-4F5C02A4C6D3}"/>
              </a:ext>
            </a:extLst>
          </p:cNvPr>
          <p:cNvSpPr/>
          <p:nvPr/>
        </p:nvSpPr>
        <p:spPr>
          <a:xfrm>
            <a:off x="4005114" y="1422400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SHARED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Information approved for sharing with other appropriate task teams and delivery teams or with the appointing party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E708435F-DC96-5BED-BB7E-AF6DEDE0F9B4}"/>
              </a:ext>
            </a:extLst>
          </p:cNvPr>
          <p:cNvSpPr/>
          <p:nvPr/>
        </p:nvSpPr>
        <p:spPr>
          <a:xfrm>
            <a:off x="6350493" y="3623938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ARCHIVED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Journal of information transactions, providing an audit trail of information container development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98C928C-AE1B-00ED-33F0-93C83D35910E}"/>
              </a:ext>
            </a:extLst>
          </p:cNvPr>
          <p:cNvSpPr/>
          <p:nvPr/>
        </p:nvSpPr>
        <p:spPr>
          <a:xfrm>
            <a:off x="4005114" y="3623938"/>
            <a:ext cx="1516774" cy="1424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noProof="0" dirty="0">
                <a:solidFill>
                  <a:schemeClr val="tx1"/>
                </a:solidFill>
              </a:rPr>
              <a:t>PUBLISHED</a:t>
            </a:r>
          </a:p>
          <a:p>
            <a:endParaRPr lang="en-US" sz="800" noProof="0" dirty="0">
              <a:solidFill>
                <a:schemeClr val="tx1"/>
              </a:solidFill>
            </a:endParaRPr>
          </a:p>
          <a:p>
            <a:r>
              <a:rPr lang="en-US" sz="800" noProof="0" dirty="0">
                <a:solidFill>
                  <a:schemeClr val="tx1"/>
                </a:solidFill>
              </a:rPr>
              <a:t>Information authorized for use in more detailed design, for construction or for asset management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702B575-ADD6-F237-8FE1-1A535BB54425}"/>
              </a:ext>
            </a:extLst>
          </p:cNvPr>
          <p:cNvSpPr/>
          <p:nvPr/>
        </p:nvSpPr>
        <p:spPr>
          <a:xfrm>
            <a:off x="4005114" y="2962644"/>
            <a:ext cx="1516774" cy="397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noProof="0" dirty="0">
                <a:solidFill>
                  <a:schemeClr val="tx1"/>
                </a:solidFill>
              </a:rPr>
              <a:t>REVIEW/AUTHORIZE</a:t>
            </a:r>
          </a:p>
        </p:txBody>
      </p:sp>
      <p:sp>
        <p:nvSpPr>
          <p:cNvPr id="18" name="Pil: høyre 17">
            <a:extLst>
              <a:ext uri="{FF2B5EF4-FFF2-40B4-BE49-F238E27FC236}">
                <a16:creationId xmlns:a16="http://schemas.microsoft.com/office/drawing/2014/main" id="{DD082EB7-030A-5DC1-AAF4-1754349CCE9A}"/>
              </a:ext>
            </a:extLst>
          </p:cNvPr>
          <p:cNvSpPr/>
          <p:nvPr/>
        </p:nvSpPr>
        <p:spPr>
          <a:xfrm rot="10800000">
            <a:off x="5547761" y="2164986"/>
            <a:ext cx="802732" cy="322141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noProof="0" dirty="0">
              <a:solidFill>
                <a:schemeClr val="tx1"/>
              </a:solidFill>
            </a:endParaRP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DEC97B5-A390-7559-4DAA-1B7F71E68B41}"/>
              </a:ext>
            </a:extLst>
          </p:cNvPr>
          <p:cNvSpPr/>
          <p:nvPr/>
        </p:nvSpPr>
        <p:spPr>
          <a:xfrm rot="16200000">
            <a:off x="5319662" y="1935815"/>
            <a:ext cx="1424767" cy="397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noProof="0" dirty="0">
                <a:solidFill>
                  <a:schemeClr val="tx1"/>
                </a:solidFill>
              </a:rPr>
              <a:t>CHECK/REVIEW/</a:t>
            </a:r>
          </a:p>
          <a:p>
            <a:pPr algn="ctr"/>
            <a:r>
              <a:rPr lang="en-US" sz="800" noProof="0" dirty="0">
                <a:solidFill>
                  <a:schemeClr val="tx1"/>
                </a:solidFill>
              </a:rPr>
              <a:t>APPROVE</a:t>
            </a:r>
          </a:p>
        </p:txBody>
      </p:sp>
    </p:spTree>
    <p:extLst>
      <p:ext uri="{BB962C8B-B14F-4D97-AF65-F5344CB8AC3E}">
        <p14:creationId xmlns:p14="http://schemas.microsoft.com/office/powerpoint/2010/main" val="3139259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9525">
          <a:tailEnd type="triangle"/>
        </a:ln>
      </a:spPr>
      <a:bodyPr/>
      <a:lstStyle/>
      <a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3143A7E221D149A1E5766A66E085DB" ma:contentTypeVersion="13" ma:contentTypeDescription="Opprett et nytt dokument." ma:contentTypeScope="" ma:versionID="de0c044b46a493ffab6d1f893d9c7b37">
  <xsd:schema xmlns:xsd="http://www.w3.org/2001/XMLSchema" xmlns:xs="http://www.w3.org/2001/XMLSchema" xmlns:p="http://schemas.microsoft.com/office/2006/metadata/properties" xmlns:ns3="76aa71d5-ded6-4d70-9006-856df5fc5395" xmlns:ns4="6939f270-f00b-4906-9e93-0ac0865dcb19" targetNamespace="http://schemas.microsoft.com/office/2006/metadata/properties" ma:root="true" ma:fieldsID="4317eac28b754866dafe8138cd4eee05" ns3:_="" ns4:_="">
    <xsd:import namespace="76aa71d5-ded6-4d70-9006-856df5fc5395"/>
    <xsd:import namespace="6939f270-f00b-4906-9e93-0ac0865dcb19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aa71d5-ded6-4d70-9006-856df5fc5395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39f270-f00b-4906-9e93-0ac0865dcb19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Hash for deling av tips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6aa71d5-ded6-4d70-9006-856df5fc539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4BBF82-78D3-4E76-A304-C9B4571362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aa71d5-ded6-4d70-9006-856df5fc5395"/>
    <ds:schemaRef ds:uri="6939f270-f00b-4906-9e93-0ac0865dcb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0F518F-1D2E-4C01-B5CE-6E410D84F524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76aa71d5-ded6-4d70-9006-856df5fc5395"/>
    <ds:schemaRef ds:uri="http://schemas.microsoft.com/office/infopath/2007/PartnerControls"/>
    <ds:schemaRef ds:uri="http://www.w3.org/XML/1998/namespace"/>
    <ds:schemaRef ds:uri="6939f270-f00b-4906-9e93-0ac0865dcb19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ADED558-9CDA-4BF2-9940-1EC3AA94A0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37896</TotalTime>
  <Words>1283</Words>
  <Application>Microsoft Office PowerPoint</Application>
  <PresentationFormat>Widescreen</PresentationFormat>
  <Paragraphs>362</Paragraphs>
  <Slides>15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Franklin Gothic Medium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Steen Sunesen</dc:creator>
  <cp:lastModifiedBy>Steen Sunesen</cp:lastModifiedBy>
  <cp:revision>46</cp:revision>
  <dcterms:created xsi:type="dcterms:W3CDTF">2024-08-09T08:45:00Z</dcterms:created>
  <dcterms:modified xsi:type="dcterms:W3CDTF">2025-05-12T13:29:55Z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0x0101007C3143A7E221D149A1E5766A66E085DB</vt:lpwstr>
  </property>
</Properties>
</file>